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2" r:id="rId6"/>
    <p:sldId id="276" r:id="rId7"/>
    <p:sldId id="279" r:id="rId8"/>
    <p:sldId id="261" r:id="rId9"/>
    <p:sldId id="263" r:id="rId10"/>
    <p:sldId id="264" r:id="rId11"/>
    <p:sldId id="266" r:id="rId12"/>
    <p:sldId id="267" r:id="rId13"/>
    <p:sldId id="268" r:id="rId14"/>
    <p:sldId id="269" r:id="rId15"/>
    <p:sldId id="277" r:id="rId16"/>
    <p:sldId id="278" r:id="rId17"/>
    <p:sldId id="270" r:id="rId18"/>
    <p:sldId id="271" r:id="rId19"/>
    <p:sldId id="272" r:id="rId20"/>
    <p:sldId id="273" r:id="rId21"/>
    <p:sldId id="275" r:id="rId22"/>
    <p:sldId id="274" r:id="rId23"/>
    <p:sldId id="25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30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24"/>
  </p:normalViewPr>
  <p:slideViewPr>
    <p:cSldViewPr snapToGrid="0" snapToObjects="1">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03D88-37DD-2A44-8DA8-6228A276D0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68B864-CC5F-174F-885A-3FE567EE9D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A51D01E-CFDB-2947-B757-8F52AD8E55D7}"/>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5" name="Footer Placeholder 4">
            <a:extLst>
              <a:ext uri="{FF2B5EF4-FFF2-40B4-BE49-F238E27FC236}">
                <a16:creationId xmlns:a16="http://schemas.microsoft.com/office/drawing/2014/main" id="{9E14BB6A-6DFA-404F-928B-B7F013A4D1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BCA4C5-4539-F249-A34E-8319407E610B}"/>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286058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08B44-7929-764D-B0C9-7DA738CC3D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92E84E-414E-C840-A012-9582F55608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CDAE13-B2AC-8442-AF63-EFBDA9CFD54C}"/>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5" name="Footer Placeholder 4">
            <a:extLst>
              <a:ext uri="{FF2B5EF4-FFF2-40B4-BE49-F238E27FC236}">
                <a16:creationId xmlns:a16="http://schemas.microsoft.com/office/drawing/2014/main" id="{F641C8D2-47E5-3C49-B7A6-42C9092160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6B5DEC-E686-EE4C-B4CD-A58120DADBB8}"/>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2625832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1B87E4-A36C-4443-B786-E40197675BB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ECCA58-25E5-1E4B-B549-D9D7C7568C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90B534-82DF-EA42-93EE-CC52E5943167}"/>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5" name="Footer Placeholder 4">
            <a:extLst>
              <a:ext uri="{FF2B5EF4-FFF2-40B4-BE49-F238E27FC236}">
                <a16:creationId xmlns:a16="http://schemas.microsoft.com/office/drawing/2014/main" id="{165B647D-68F9-2F48-B5D9-DD8D4C1ED2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1AE479-355B-C44F-A0E6-EDDBD6CEF89F}"/>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110205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2043A-E713-7A46-A48D-8308A7FDE6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AE2C37-BA4B-E543-B022-01CB712A8B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6EC0FB-E258-2641-9080-C6F3428FAB64}"/>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5" name="Footer Placeholder 4">
            <a:extLst>
              <a:ext uri="{FF2B5EF4-FFF2-40B4-BE49-F238E27FC236}">
                <a16:creationId xmlns:a16="http://schemas.microsoft.com/office/drawing/2014/main" id="{9DF3B862-10A0-9C48-86AD-DD1CC18DD8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F28278-27F4-6344-AAC1-49021A1C6B48}"/>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318018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D32EE-8176-5A4F-AF8D-D2C3E7AC89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7CE41E-0ACA-3C4C-9C4D-C30C95E4B4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95A275-960E-B145-AAFB-88E4F6D19BCE}"/>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5" name="Footer Placeholder 4">
            <a:extLst>
              <a:ext uri="{FF2B5EF4-FFF2-40B4-BE49-F238E27FC236}">
                <a16:creationId xmlns:a16="http://schemas.microsoft.com/office/drawing/2014/main" id="{683FD9A8-357C-F84B-9F55-5C6A82B58D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00BD66-B4A4-D84D-9198-17A6E0E3FCC1}"/>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1914621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00AD6-B374-1245-90FF-7B30FDA26E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5CF9BF-85F6-EF4D-A225-525E24BD15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AE8A71-609A-7447-B615-5F952C4B4F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DBA4AF-D1DC-2740-BDA8-1FA7380A6C91}"/>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6" name="Footer Placeholder 5">
            <a:extLst>
              <a:ext uri="{FF2B5EF4-FFF2-40B4-BE49-F238E27FC236}">
                <a16:creationId xmlns:a16="http://schemas.microsoft.com/office/drawing/2014/main" id="{0DFB2789-D2F9-A446-8AB2-1C887E9047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4CFFE1-120F-9748-9461-F6476D6C1CF6}"/>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2426352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06F59-DCFF-054F-8C59-AD1644E09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608ED7-AFB8-6040-A3AE-A8D6D88510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B30255-909F-A54F-BDE3-DD07203D1A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3F4EE3-7182-3745-B8FD-27584753E1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E0FF3E8-4F79-0042-9B81-9D4D7AE92D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BB1548-4207-554A-9130-E38D4AFC3BCF}"/>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8" name="Footer Placeholder 7">
            <a:extLst>
              <a:ext uri="{FF2B5EF4-FFF2-40B4-BE49-F238E27FC236}">
                <a16:creationId xmlns:a16="http://schemas.microsoft.com/office/drawing/2014/main" id="{899BFC87-20A3-5142-BBCF-F6D67DD6C0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8AE498-2367-2E4C-AB00-430AA52637AC}"/>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2422071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4CF3F-46D9-6D4C-8D17-0BE473540A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D90140-CE14-C84F-9BFA-A5CDE18B4E64}"/>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4" name="Footer Placeholder 3">
            <a:extLst>
              <a:ext uri="{FF2B5EF4-FFF2-40B4-BE49-F238E27FC236}">
                <a16:creationId xmlns:a16="http://schemas.microsoft.com/office/drawing/2014/main" id="{D90BEFE2-2CDE-D14D-949E-1535C408B6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49460F2-B3C6-BF4C-9932-15D8FF2094A5}"/>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2721036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8505D9-56DC-534D-A242-88EF146F9E90}"/>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3" name="Footer Placeholder 2">
            <a:extLst>
              <a:ext uri="{FF2B5EF4-FFF2-40B4-BE49-F238E27FC236}">
                <a16:creationId xmlns:a16="http://schemas.microsoft.com/office/drawing/2014/main" id="{7B250AE5-C60A-0446-9ECC-473915A318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10E9955-B39C-024D-B10A-3BD78BE6ACFB}"/>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1890746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BE522-6D63-DF45-83E5-FFD34038A7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9A5336-538A-BE45-9E4A-7133FEBF0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9F6BB9-F925-B541-919C-6D21A6AFF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3C898C-EC99-BB41-9635-A1BEB39B8143}"/>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6" name="Footer Placeholder 5">
            <a:extLst>
              <a:ext uri="{FF2B5EF4-FFF2-40B4-BE49-F238E27FC236}">
                <a16:creationId xmlns:a16="http://schemas.microsoft.com/office/drawing/2014/main" id="{10D2BC20-0004-2C44-BE84-455F7B139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0F91AC-DC6A-284F-B238-CC0DF3D20EF2}"/>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1341356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219E2-394A-0341-B907-1634B60003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8BE52B-E39A-AD47-A803-5D2FE1F0AA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1FFF2-C5B1-3841-98F1-F7C86A0E3D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8437E6-D670-5846-A4F4-E5A5B01BE529}"/>
              </a:ext>
            </a:extLst>
          </p:cNvPr>
          <p:cNvSpPr>
            <a:spLocks noGrp="1"/>
          </p:cNvSpPr>
          <p:nvPr>
            <p:ph type="dt" sz="half" idx="10"/>
          </p:nvPr>
        </p:nvSpPr>
        <p:spPr/>
        <p:txBody>
          <a:bodyPr/>
          <a:lstStyle/>
          <a:p>
            <a:fld id="{064E16AE-1B1F-6F46-9BE4-A286D42FD49D}" type="datetimeFigureOut">
              <a:rPr lang="en-US" smtClean="0"/>
              <a:t>2/25/2023</a:t>
            </a:fld>
            <a:endParaRPr lang="en-US"/>
          </a:p>
        </p:txBody>
      </p:sp>
      <p:sp>
        <p:nvSpPr>
          <p:cNvPr id="6" name="Footer Placeholder 5">
            <a:extLst>
              <a:ext uri="{FF2B5EF4-FFF2-40B4-BE49-F238E27FC236}">
                <a16:creationId xmlns:a16="http://schemas.microsoft.com/office/drawing/2014/main" id="{C3B8C6DF-0A49-6B4B-A7B3-444118AD8D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A2937E-D754-3E4A-B2EB-591806E795F6}"/>
              </a:ext>
            </a:extLst>
          </p:cNvPr>
          <p:cNvSpPr>
            <a:spLocks noGrp="1"/>
          </p:cNvSpPr>
          <p:nvPr>
            <p:ph type="sldNum" sz="quarter" idx="12"/>
          </p:nvPr>
        </p:nvSpPr>
        <p:spPr/>
        <p:txBody>
          <a:bodyPr/>
          <a:lstStyle/>
          <a:p>
            <a:fld id="{E86E9DC4-219E-844F-A7A5-2214EECEA1DA}" type="slidenum">
              <a:rPr lang="en-US" smtClean="0"/>
              <a:t>‹#›</a:t>
            </a:fld>
            <a:endParaRPr lang="en-US"/>
          </a:p>
        </p:txBody>
      </p:sp>
    </p:spTree>
    <p:extLst>
      <p:ext uri="{BB962C8B-B14F-4D97-AF65-F5344CB8AC3E}">
        <p14:creationId xmlns:p14="http://schemas.microsoft.com/office/powerpoint/2010/main" val="4279014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9045D-C67C-414A-A69F-746949D6AA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62BC82-2DB8-DC44-AF89-9A1888F013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6220A-5728-3C41-8FCA-1229993E55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E16AE-1B1F-6F46-9BE4-A286D42FD49D}" type="datetimeFigureOut">
              <a:rPr lang="en-US" smtClean="0"/>
              <a:t>2/25/2023</a:t>
            </a:fld>
            <a:endParaRPr lang="en-US"/>
          </a:p>
        </p:txBody>
      </p:sp>
      <p:sp>
        <p:nvSpPr>
          <p:cNvPr id="5" name="Footer Placeholder 4">
            <a:extLst>
              <a:ext uri="{FF2B5EF4-FFF2-40B4-BE49-F238E27FC236}">
                <a16:creationId xmlns:a16="http://schemas.microsoft.com/office/drawing/2014/main" id="{1D4CF53C-2C5F-8848-A113-3F2F83D97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2DB133-1E31-AC4E-A2D7-B77CFF53A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E9DC4-219E-844F-A7A5-2214EECEA1DA}" type="slidenum">
              <a:rPr lang="en-US" smtClean="0"/>
              <a:t>‹#›</a:t>
            </a:fld>
            <a:endParaRPr lang="en-US"/>
          </a:p>
        </p:txBody>
      </p:sp>
    </p:spTree>
    <p:extLst>
      <p:ext uri="{BB962C8B-B14F-4D97-AF65-F5344CB8AC3E}">
        <p14:creationId xmlns:p14="http://schemas.microsoft.com/office/powerpoint/2010/main" val="3521709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98E91-37BB-BC4F-B9A6-F045C67EFC9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9A2268A-EBD5-F040-96A3-6AE29916FEA1}"/>
              </a:ext>
            </a:extLst>
          </p:cNvPr>
          <p:cNvSpPr>
            <a:spLocks noGrp="1"/>
          </p:cNvSpPr>
          <p:nvPr>
            <p:ph type="subTitle" idx="1"/>
          </p:nvPr>
        </p:nvSpPr>
        <p:spPr/>
        <p:txBody>
          <a:bodyPr/>
          <a:lstStyle/>
          <a:p>
            <a:endParaRPr lang="en-US"/>
          </a:p>
        </p:txBody>
      </p:sp>
      <p:pic>
        <p:nvPicPr>
          <p:cNvPr id="5" name="Picture 4" descr="Funnel chart&#10;&#10;Description automatically generated">
            <a:extLst>
              <a:ext uri="{FF2B5EF4-FFF2-40B4-BE49-F238E27FC236}">
                <a16:creationId xmlns:a16="http://schemas.microsoft.com/office/drawing/2014/main" id="{F9D68869-D43D-3048-A9FD-7C5478F049D4}"/>
              </a:ext>
            </a:extLst>
          </p:cNvPr>
          <p:cNvPicPr>
            <a:picLocks noChangeAspect="1"/>
          </p:cNvPicPr>
          <p:nvPr/>
        </p:nvPicPr>
        <p:blipFill>
          <a:blip r:embed="rId2"/>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608C243-D814-A243-BC81-82A5EBC56697}"/>
              </a:ext>
            </a:extLst>
          </p:cNvPr>
          <p:cNvSpPr txBox="1"/>
          <p:nvPr/>
        </p:nvSpPr>
        <p:spPr>
          <a:xfrm>
            <a:off x="5980176" y="2008848"/>
            <a:ext cx="6601969" cy="861774"/>
          </a:xfrm>
          <a:prstGeom prst="rect">
            <a:avLst/>
          </a:prstGeom>
          <a:noFill/>
        </p:spPr>
        <p:txBody>
          <a:bodyPr wrap="square" rtlCol="0">
            <a:spAutoFit/>
          </a:bodyPr>
          <a:lstStyle/>
          <a:p>
            <a:r>
              <a:rPr lang="en-US" sz="5000" b="1" dirty="0">
                <a:solidFill>
                  <a:schemeClr val="bg1"/>
                </a:solidFill>
                <a:latin typeface="Grotesque" panose="020F0502020204030204" pitchFamily="34" charset="0"/>
                <a:cs typeface="Grotesque" panose="020F0502020204030204" pitchFamily="34" charset="0"/>
              </a:rPr>
              <a:t>Wage and Hour 101</a:t>
            </a:r>
          </a:p>
        </p:txBody>
      </p:sp>
    </p:spTree>
    <p:extLst>
      <p:ext uri="{BB962C8B-B14F-4D97-AF65-F5344CB8AC3E}">
        <p14:creationId xmlns:p14="http://schemas.microsoft.com/office/powerpoint/2010/main" val="718160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1383632" y="335756"/>
            <a:ext cx="10217819"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Overtime Calculation Example</a:t>
            </a:r>
          </a:p>
        </p:txBody>
      </p:sp>
      <p:sp>
        <p:nvSpPr>
          <p:cNvPr id="7" name="TextBox 6">
            <a:extLst>
              <a:ext uri="{FF2B5EF4-FFF2-40B4-BE49-F238E27FC236}">
                <a16:creationId xmlns:a16="http://schemas.microsoft.com/office/drawing/2014/main" id="{62214A5C-4FAF-A44B-B6B8-AFCA53EEB3CC}"/>
              </a:ext>
            </a:extLst>
          </p:cNvPr>
          <p:cNvSpPr txBox="1"/>
          <p:nvPr/>
        </p:nvSpPr>
        <p:spPr>
          <a:xfrm>
            <a:off x="-71213" y="1314673"/>
            <a:ext cx="11425013" cy="4478149"/>
          </a:xfrm>
          <a:prstGeom prst="rect">
            <a:avLst/>
          </a:prstGeom>
          <a:noFill/>
        </p:spPr>
        <p:txBody>
          <a:bodyPr wrap="square" rtlCol="0">
            <a:spAutoFit/>
          </a:bodyPr>
          <a:lstStyle/>
          <a:p>
            <a:pPr marL="342900" indent="-342900">
              <a:buFont typeface="Arial" panose="020B0604020202020204" pitchFamily="34" charset="0"/>
              <a:buChar char="•"/>
            </a:pPr>
            <a:r>
              <a:rPr lang="en-US" sz="1900" dirty="0">
                <a:solidFill>
                  <a:srgbClr val="143040"/>
                </a:solidFill>
                <a:latin typeface="Grotesque" panose="020F0502020204030204" pitchFamily="34" charset="0"/>
                <a:cs typeface="Grotesque" panose="020F0502020204030204" pitchFamily="34" charset="0"/>
              </a:rPr>
              <a:t>Employee works a total of 49 hours in a single week. In job A, the employee is paid $15.00/hour. In job B, the employee is paid at $19.00/hour. The employee worked a total of 23.5 hours in Job A, and 25.5 hours in Job B. </a:t>
            </a:r>
          </a:p>
          <a:p>
            <a:pPr marL="342900" indent="-342900">
              <a:buFont typeface="Arial" panose="020B0604020202020204" pitchFamily="34" charset="0"/>
              <a:buChar char="•"/>
            </a:pPr>
            <a:r>
              <a:rPr lang="en-US" sz="1900" dirty="0">
                <a:solidFill>
                  <a:srgbClr val="143040"/>
                </a:solidFill>
                <a:latin typeface="Grotesque" panose="020F0502020204030204" pitchFamily="34" charset="0"/>
                <a:cs typeface="Grotesque" panose="020F0502020204030204" pitchFamily="34" charset="0"/>
              </a:rPr>
              <a:t>The steps that underlie your payroll process for this employee’s overtime calculation are as follows:</a:t>
            </a:r>
          </a:p>
          <a:p>
            <a:pPr marL="800100" lvl="1" indent="-342900">
              <a:buFont typeface="Arial" panose="020B0604020202020204" pitchFamily="34" charset="0"/>
              <a:buChar char="•"/>
            </a:pPr>
            <a:r>
              <a:rPr lang="en-US" sz="1900" dirty="0">
                <a:solidFill>
                  <a:srgbClr val="143040"/>
                </a:solidFill>
                <a:latin typeface="Grotesque" panose="020F0502020204030204" pitchFamily="34" charset="0"/>
                <a:cs typeface="Grotesque" panose="020F0502020204030204" pitchFamily="34" charset="0"/>
              </a:rPr>
              <a:t>Add up the gross calculation for all the hours by multiplying the number of hours the employee worked in both jobs, at both rates.  Thus, the employer must calculate: Job A rate of $15 x 23.5 hours (for total wages of $352.50) with Job B rate of $19 x 25.5 hours (for total rate of $484.5). The total compensation at these rates is $484.5 +352.50 = $837</a:t>
            </a:r>
          </a:p>
          <a:p>
            <a:pPr marL="800100" lvl="1" indent="-342900">
              <a:buFont typeface="Arial" panose="020B0604020202020204" pitchFamily="34" charset="0"/>
              <a:buChar char="•"/>
            </a:pPr>
            <a:r>
              <a:rPr lang="en-US" sz="1900" dirty="0">
                <a:solidFill>
                  <a:srgbClr val="143040"/>
                </a:solidFill>
                <a:latin typeface="Grotesque" panose="020F0502020204030204" pitchFamily="34" charset="0"/>
                <a:cs typeface="Grotesque" panose="020F0502020204030204" pitchFamily="34" charset="0"/>
              </a:rPr>
              <a:t>To calculate the regular rate, divide the total compensation of $837 by the total hours worked that week (which is 23.5 in Job A + 25.5 in Job B = 49). This yields an average rate of $17.08, and this is the “regular rate.</a:t>
            </a:r>
          </a:p>
          <a:p>
            <a:pPr marL="800100" lvl="1" indent="-342900">
              <a:buFont typeface="Arial" panose="020B0604020202020204" pitchFamily="34" charset="0"/>
              <a:buChar char="•"/>
            </a:pPr>
            <a:r>
              <a:rPr lang="en-US" sz="1900" dirty="0">
                <a:solidFill>
                  <a:srgbClr val="143040"/>
                </a:solidFill>
                <a:latin typeface="Grotesque" panose="020F0502020204030204" pitchFamily="34" charset="0"/>
                <a:cs typeface="Grotesque" panose="020F0502020204030204" pitchFamily="34" charset="0"/>
              </a:rPr>
              <a:t>The overtime premium is computed by multiplying the regular rate by one-half times. The regular rate is only multiplied by .5 rather than 1.5 because the full-time rate has already been paid to the employee (for Jobs A and B) and, thus, only the .5 of the overtime rate remains to be paid. </a:t>
            </a:r>
          </a:p>
        </p:txBody>
      </p:sp>
    </p:spTree>
    <p:extLst>
      <p:ext uri="{BB962C8B-B14F-4D97-AF65-F5344CB8AC3E}">
        <p14:creationId xmlns:p14="http://schemas.microsoft.com/office/powerpoint/2010/main" val="1454677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2807504" y="335756"/>
            <a:ext cx="8793947"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Overtime Example, Cont.</a:t>
            </a:r>
          </a:p>
        </p:txBody>
      </p:sp>
      <p:sp>
        <p:nvSpPr>
          <p:cNvPr id="7" name="TextBox 6">
            <a:extLst>
              <a:ext uri="{FF2B5EF4-FFF2-40B4-BE49-F238E27FC236}">
                <a16:creationId xmlns:a16="http://schemas.microsoft.com/office/drawing/2014/main" id="{62214A5C-4FAF-A44B-B6B8-AFCA53EEB3CC}"/>
              </a:ext>
            </a:extLst>
          </p:cNvPr>
          <p:cNvSpPr txBox="1"/>
          <p:nvPr/>
        </p:nvSpPr>
        <p:spPr>
          <a:xfrm>
            <a:off x="414061" y="1519210"/>
            <a:ext cx="11659628" cy="4524315"/>
          </a:xfrm>
          <a:prstGeom prst="rect">
            <a:avLst/>
          </a:prstGeom>
          <a:noFill/>
        </p:spPr>
        <p:txBody>
          <a:bodyPr wrap="square" rtlCol="0">
            <a:spAutoFit/>
          </a:bodyPr>
          <a:lstStyle/>
          <a:p>
            <a:pPr marL="571500" indent="-571500">
              <a:buFont typeface="Arial" panose="020B0604020202020204" pitchFamily="34" charset="0"/>
              <a:buChar char="•"/>
            </a:pPr>
            <a:r>
              <a:rPr lang="en-US" sz="3200" dirty="0">
                <a:solidFill>
                  <a:srgbClr val="143040"/>
                </a:solidFill>
                <a:latin typeface="Grotesque" panose="020F0502020204030204" pitchFamily="34" charset="0"/>
                <a:cs typeface="Grotesque" panose="020F0502020204030204" pitchFamily="34" charset="0"/>
              </a:rPr>
              <a:t>To calculate the .5, the average rate of $17.08 x 0.5 = $8.54.  So, the overtime premium, to be paid for the overtime hours, is $8.54/hour.</a:t>
            </a:r>
          </a:p>
          <a:p>
            <a:pPr marL="571500" indent="-571500">
              <a:buFont typeface="Arial" panose="020B0604020202020204" pitchFamily="34" charset="0"/>
              <a:buChar char="•"/>
            </a:pPr>
            <a:r>
              <a:rPr lang="en-US" sz="3200" dirty="0">
                <a:solidFill>
                  <a:srgbClr val="143040"/>
                </a:solidFill>
                <a:latin typeface="Grotesque" panose="020F0502020204030204" pitchFamily="34" charset="0"/>
                <a:cs typeface="Grotesque" panose="020F0502020204030204" pitchFamily="34" charset="0"/>
              </a:rPr>
              <a:t>To calculate the total owed for overtime in this example, multiple $8.54 x 9 hours of overtime = $76.86.</a:t>
            </a:r>
          </a:p>
          <a:p>
            <a:pPr marL="571500" indent="-571500">
              <a:buFont typeface="Arial" panose="020B0604020202020204" pitchFamily="34" charset="0"/>
              <a:buChar char="•"/>
            </a:pPr>
            <a:r>
              <a:rPr lang="en-US" sz="3200" dirty="0">
                <a:solidFill>
                  <a:srgbClr val="143040"/>
                </a:solidFill>
                <a:latin typeface="Grotesque" panose="020F0502020204030204" pitchFamily="34" charset="0"/>
                <a:cs typeface="Grotesque" panose="020F0502020204030204" pitchFamily="34" charset="0"/>
              </a:rPr>
              <a:t>Thus, $76.86 (for the overtime hours) must be paid on top of the total aggregate compensation of $837.</a:t>
            </a:r>
          </a:p>
          <a:p>
            <a:pPr marL="571500" indent="-571500">
              <a:buFont typeface="Arial" panose="020B0604020202020204" pitchFamily="34" charset="0"/>
              <a:buChar char="•"/>
            </a:pPr>
            <a:r>
              <a:rPr lang="en-US" sz="3200" dirty="0">
                <a:solidFill>
                  <a:srgbClr val="143040"/>
                </a:solidFill>
                <a:latin typeface="Grotesque" panose="020F0502020204030204" pitchFamily="34" charset="0"/>
                <a:cs typeface="Grotesque" panose="020F0502020204030204" pitchFamily="34" charset="0"/>
              </a:rPr>
              <a:t>The total weekly compensation for the employee is $913.86 for the 49 hours of work at 2 different rates of pay.</a:t>
            </a:r>
          </a:p>
        </p:txBody>
      </p:sp>
    </p:spTree>
    <p:extLst>
      <p:ext uri="{BB962C8B-B14F-4D97-AF65-F5344CB8AC3E}">
        <p14:creationId xmlns:p14="http://schemas.microsoft.com/office/powerpoint/2010/main" val="2092347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table&#10;&#10;Description automatically generated">
            <a:extLst>
              <a:ext uri="{FF2B5EF4-FFF2-40B4-BE49-F238E27FC236}">
                <a16:creationId xmlns:a16="http://schemas.microsoft.com/office/drawing/2014/main" id="{E7936429-E787-4248-9B12-E931160DA67C}"/>
              </a:ext>
            </a:extLst>
          </p:cNvPr>
          <p:cNvPicPr>
            <a:picLocks noChangeAspect="1"/>
          </p:cNvPicPr>
          <p:nvPr/>
        </p:nvPicPr>
        <p:blipFill>
          <a:blip r:embed="rId2"/>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902A4861-8974-3140-81ED-504AD67D1056}"/>
              </a:ext>
            </a:extLst>
          </p:cNvPr>
          <p:cNvSpPr txBox="1"/>
          <p:nvPr/>
        </p:nvSpPr>
        <p:spPr>
          <a:xfrm>
            <a:off x="496358" y="483513"/>
            <a:ext cx="8786005" cy="861774"/>
          </a:xfrm>
          <a:prstGeom prst="rect">
            <a:avLst/>
          </a:prstGeom>
          <a:noFill/>
        </p:spPr>
        <p:txBody>
          <a:bodyPr wrap="square" rtlCol="0">
            <a:spAutoFit/>
          </a:bodyPr>
          <a:lstStyle/>
          <a:p>
            <a:r>
              <a:rPr lang="en-US" sz="5000" b="1" dirty="0">
                <a:solidFill>
                  <a:srgbClr val="143040"/>
                </a:solidFill>
                <a:latin typeface="Grotesque" panose="020F0502020204030204" pitchFamily="34" charset="0"/>
                <a:cs typeface="Grotesque" panose="020F0502020204030204" pitchFamily="34" charset="0"/>
              </a:rPr>
              <a:t>Overtime and Tip Credits</a:t>
            </a:r>
          </a:p>
        </p:txBody>
      </p:sp>
      <p:sp>
        <p:nvSpPr>
          <p:cNvPr id="5" name="TextBox 4">
            <a:extLst>
              <a:ext uri="{FF2B5EF4-FFF2-40B4-BE49-F238E27FC236}">
                <a16:creationId xmlns:a16="http://schemas.microsoft.com/office/drawing/2014/main" id="{04C81143-1445-5C41-ABB1-B40E3B2E0BDF}"/>
              </a:ext>
            </a:extLst>
          </p:cNvPr>
          <p:cNvSpPr txBox="1"/>
          <p:nvPr/>
        </p:nvSpPr>
        <p:spPr>
          <a:xfrm>
            <a:off x="330869" y="1828799"/>
            <a:ext cx="10533648"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For employers who take a tip credit towards their minimum wage obligations cannot first subtract the tip credit and then compute the overtime premium.  Instead, the overtime rate is computed based on the employee’s regular rate (prior to the subtraction of a tip credit), multiplied by 1.5, minus the tip credit, as follows:</a:t>
            </a:r>
          </a:p>
          <a:p>
            <a:pPr marL="342900" indent="-3429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An employer in NYC that takes a tip credit of $5.00 for an employee who has worked 43 hours during the week and earned $700 in tips will compute the overtime as follows:</a:t>
            </a:r>
          </a:p>
          <a:p>
            <a:endParaRPr lang="en-US" sz="2400" dirty="0">
              <a:solidFill>
                <a:srgbClr val="143040"/>
              </a:solidFill>
              <a:latin typeface="Grotesque" panose="020F0502020204030204" pitchFamily="34" charset="0"/>
              <a:cs typeface="Grotesque" panose="020F0502020204030204" pitchFamily="34" charset="0"/>
            </a:endParaRPr>
          </a:p>
          <a:p>
            <a:r>
              <a:rPr lang="en-US" sz="2400" dirty="0">
                <a:solidFill>
                  <a:srgbClr val="143040"/>
                </a:solidFill>
                <a:latin typeface="Grotesque" panose="020F0502020204030204" pitchFamily="34" charset="0"/>
                <a:cs typeface="Grotesque" panose="020F0502020204030204" pitchFamily="34" charset="0"/>
              </a:rPr>
              <a:t>($15 hourly rate x 1.5 x 3 OT hours) -  (3 OT hours x $5 tip credit) =$52.50</a:t>
            </a:r>
          </a:p>
        </p:txBody>
      </p:sp>
    </p:spTree>
    <p:extLst>
      <p:ext uri="{BB962C8B-B14F-4D97-AF65-F5344CB8AC3E}">
        <p14:creationId xmlns:p14="http://schemas.microsoft.com/office/powerpoint/2010/main" val="2230312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2807504" y="335756"/>
            <a:ext cx="8793947"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Rate of Pay Forms</a:t>
            </a:r>
          </a:p>
        </p:txBody>
      </p:sp>
      <p:sp>
        <p:nvSpPr>
          <p:cNvPr id="7" name="TextBox 6">
            <a:extLst>
              <a:ext uri="{FF2B5EF4-FFF2-40B4-BE49-F238E27FC236}">
                <a16:creationId xmlns:a16="http://schemas.microsoft.com/office/drawing/2014/main" id="{62214A5C-4FAF-A44B-B6B8-AFCA53EEB3CC}"/>
              </a:ext>
            </a:extLst>
          </p:cNvPr>
          <p:cNvSpPr txBox="1"/>
          <p:nvPr/>
        </p:nvSpPr>
        <p:spPr>
          <a:xfrm>
            <a:off x="414061" y="1519210"/>
            <a:ext cx="11659628" cy="4524315"/>
          </a:xfrm>
          <a:prstGeom prst="rect">
            <a:avLst/>
          </a:prstGeom>
          <a:noFill/>
        </p:spPr>
        <p:txBody>
          <a:bodyPr wrap="square" rtlCol="0">
            <a:spAutoFit/>
          </a:bodyPr>
          <a:lstStyle/>
          <a:p>
            <a:pPr marL="571500" indent="-5715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The Wage Theft Prevention Act requires that, at the time of hire and before any change in the required notices, an employer provide the employee with a wage notice form, in English and the employee’s primary language (if different than English) that contains the following information:</a:t>
            </a:r>
          </a:p>
          <a:p>
            <a:pPr marL="1028700" lvl="1" indent="-5715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Name of employer and any DBA</a:t>
            </a:r>
          </a:p>
          <a:p>
            <a:pPr marL="1028700" lvl="1" indent="-5715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The physical address of the employer’s main office or principal place of business and mailing address if different</a:t>
            </a:r>
          </a:p>
          <a:p>
            <a:pPr marL="1028700" lvl="1" indent="-5715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Telephone # of employer </a:t>
            </a:r>
          </a:p>
          <a:p>
            <a:pPr marL="1028700" lvl="1" indent="-5715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Rate or rates of pay for the employee and basis of (e.g., weekly, salary, hourly)</a:t>
            </a:r>
          </a:p>
          <a:p>
            <a:pPr marL="1028700" lvl="1" indent="-5715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Allowances (e.g., tip credits, lodging)</a:t>
            </a:r>
          </a:p>
          <a:p>
            <a:pPr marL="1028700" lvl="1" indent="-5715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The regular pay day designated by the employer</a:t>
            </a:r>
          </a:p>
        </p:txBody>
      </p:sp>
    </p:spTree>
    <p:extLst>
      <p:ext uri="{BB962C8B-B14F-4D97-AF65-F5344CB8AC3E}">
        <p14:creationId xmlns:p14="http://schemas.microsoft.com/office/powerpoint/2010/main" val="2843756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table&#10;&#10;Description automatically generated">
            <a:extLst>
              <a:ext uri="{FF2B5EF4-FFF2-40B4-BE49-F238E27FC236}">
                <a16:creationId xmlns:a16="http://schemas.microsoft.com/office/drawing/2014/main" id="{E7936429-E787-4248-9B12-E931160DA67C}"/>
              </a:ext>
            </a:extLst>
          </p:cNvPr>
          <p:cNvPicPr>
            <a:picLocks noChangeAspect="1"/>
          </p:cNvPicPr>
          <p:nvPr/>
        </p:nvPicPr>
        <p:blipFill>
          <a:blip r:embed="rId2"/>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902A4861-8974-3140-81ED-504AD67D1056}"/>
              </a:ext>
            </a:extLst>
          </p:cNvPr>
          <p:cNvSpPr txBox="1"/>
          <p:nvPr/>
        </p:nvSpPr>
        <p:spPr>
          <a:xfrm>
            <a:off x="496358" y="483513"/>
            <a:ext cx="9598137" cy="646331"/>
          </a:xfrm>
          <a:prstGeom prst="rect">
            <a:avLst/>
          </a:prstGeom>
          <a:noFill/>
        </p:spPr>
        <p:txBody>
          <a:bodyPr wrap="square" rtlCol="0">
            <a:spAutoFit/>
          </a:bodyPr>
          <a:lstStyle/>
          <a:p>
            <a:r>
              <a:rPr lang="en-US" sz="3600" b="1" dirty="0">
                <a:solidFill>
                  <a:srgbClr val="143040"/>
                </a:solidFill>
                <a:latin typeface="Grotesque" panose="020F0502020204030204" pitchFamily="34" charset="0"/>
                <a:cs typeface="Grotesque" panose="020F0502020204030204" pitchFamily="34" charset="0"/>
              </a:rPr>
              <a:t>Tip Pooling and Tip Credit Agreements</a:t>
            </a:r>
          </a:p>
        </p:txBody>
      </p:sp>
      <p:sp>
        <p:nvSpPr>
          <p:cNvPr id="5" name="TextBox 4">
            <a:extLst>
              <a:ext uri="{FF2B5EF4-FFF2-40B4-BE49-F238E27FC236}">
                <a16:creationId xmlns:a16="http://schemas.microsoft.com/office/drawing/2014/main" id="{04C81143-1445-5C41-ABB1-B40E3B2E0BDF}"/>
              </a:ext>
            </a:extLst>
          </p:cNvPr>
          <p:cNvSpPr txBox="1"/>
          <p:nvPr/>
        </p:nvSpPr>
        <p:spPr>
          <a:xfrm>
            <a:off x="330869" y="1828799"/>
            <a:ext cx="9598137" cy="4493538"/>
          </a:xfrm>
          <a:prstGeom prst="rect">
            <a:avLst/>
          </a:prstGeom>
          <a:noFill/>
        </p:spPr>
        <p:txBody>
          <a:bodyPr wrap="square" rtlCol="0">
            <a:spAutoFit/>
          </a:bodyPr>
          <a:lstStyle/>
          <a:p>
            <a:pPr marL="342900" indent="-342900">
              <a:buFont typeface="Arial" panose="020B0604020202020204" pitchFamily="34" charset="0"/>
              <a:buChar char="•"/>
            </a:pPr>
            <a:r>
              <a:rPr lang="en-US" sz="2200" dirty="0">
                <a:latin typeface="Grotesque" panose="020B0504020202020204" pitchFamily="34" charset="0"/>
              </a:rPr>
              <a:t>If an employer requires its food service employees to </a:t>
            </a:r>
            <a:r>
              <a:rPr lang="en-US" sz="2200" b="1" dirty="0">
                <a:latin typeface="Grotesque" panose="020B0504020202020204" pitchFamily="34" charset="0"/>
              </a:rPr>
              <a:t>pool their tips</a:t>
            </a:r>
            <a:r>
              <a:rPr lang="en-US" sz="2200" dirty="0">
                <a:latin typeface="Grotesque" panose="020B0504020202020204" pitchFamily="34" charset="0"/>
              </a:rPr>
              <a:t>, then the employer should have an agreement or other document that the employee signs detailing how the tip pool operates, including how each individual employee’s share of the tip pool is calculated.  </a:t>
            </a:r>
          </a:p>
          <a:p>
            <a:endParaRPr lang="en-US" sz="2200" dirty="0">
              <a:latin typeface="Grotesque" panose="020B0504020202020204" pitchFamily="34" charset="0"/>
            </a:endParaRPr>
          </a:p>
          <a:p>
            <a:pPr marL="342900" indent="-342900">
              <a:buFont typeface="Arial" panose="020B0604020202020204" pitchFamily="34" charset="0"/>
              <a:buChar char="•"/>
            </a:pPr>
            <a:r>
              <a:rPr lang="en-US" sz="2200" dirty="0">
                <a:latin typeface="Grotesque" panose="020B0504020202020204" pitchFamily="34" charset="0"/>
                <a:cs typeface="Grotesque" panose="020F0502020204030204" pitchFamily="34" charset="0"/>
              </a:rPr>
              <a:t>For employers that take tip credits, the following statement must be included in the Rate of Pay form, a tip pooling agreement, or the employee handbook, but the employee must acknowledge the statement: “</a:t>
            </a:r>
            <a:r>
              <a:rPr lang="en-US" sz="2200" i="1" dirty="0">
                <a:latin typeface="Grotesque" panose="020B0504020202020204" pitchFamily="34" charset="0"/>
                <a:cs typeface="Grotesque" panose="020F0502020204030204" pitchFamily="34" charset="0"/>
              </a:rPr>
              <a:t>If you do not receive enough tips over the course of a week to bring you up to the minimum hourly rates of $____ per hour for the first 40 hours and $_____ per hour for hours over 40, you will be paid additional wages that week to make up the difference.”</a:t>
            </a:r>
          </a:p>
          <a:p>
            <a:pPr marL="342900" indent="-342900">
              <a:buFont typeface="Arial" panose="020B0604020202020204" pitchFamily="34" charset="0"/>
              <a:buChar char="•"/>
            </a:pPr>
            <a:endParaRPr lang="en-US" sz="2200" dirty="0">
              <a:latin typeface="Grotesque" panose="020B0504020202020204" pitchFamily="34" charset="0"/>
              <a:cs typeface="Grotesque" panose="020F0502020204030204" pitchFamily="34" charset="0"/>
            </a:endParaRPr>
          </a:p>
        </p:txBody>
      </p:sp>
    </p:spTree>
    <p:extLst>
      <p:ext uri="{BB962C8B-B14F-4D97-AF65-F5344CB8AC3E}">
        <p14:creationId xmlns:p14="http://schemas.microsoft.com/office/powerpoint/2010/main" val="809253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2807504" y="335756"/>
            <a:ext cx="8793947"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Uniforms</a:t>
            </a:r>
          </a:p>
        </p:txBody>
      </p:sp>
      <p:sp>
        <p:nvSpPr>
          <p:cNvPr id="4" name="TextBox 3">
            <a:extLst>
              <a:ext uri="{FF2B5EF4-FFF2-40B4-BE49-F238E27FC236}">
                <a16:creationId xmlns:a16="http://schemas.microsoft.com/office/drawing/2014/main" id="{C2526567-2F5D-5658-1CF7-FC31B78D2388}"/>
              </a:ext>
            </a:extLst>
          </p:cNvPr>
          <p:cNvSpPr txBox="1"/>
          <p:nvPr/>
        </p:nvSpPr>
        <p:spPr>
          <a:xfrm>
            <a:off x="379771" y="1490472"/>
            <a:ext cx="11617157" cy="4247317"/>
          </a:xfrm>
          <a:prstGeom prst="rect">
            <a:avLst/>
          </a:prstGeom>
          <a:noFill/>
        </p:spPr>
        <p:txBody>
          <a:bodyPr wrap="square">
            <a:spAutoFit/>
          </a:bodyPr>
          <a:lstStyle/>
          <a:p>
            <a:pPr marL="285750" indent="-285750">
              <a:buFont typeface="Arial" panose="020B0604020202020204" pitchFamily="34" charset="0"/>
              <a:buChar char="•"/>
            </a:pPr>
            <a:r>
              <a:rPr lang="en-US" dirty="0">
                <a:latin typeface="Grotesque" panose="020B0504020202020204" pitchFamily="34" charset="0"/>
              </a:rPr>
              <a:t>If an employer mandates that an employee wear a “Required Uniform,” it must reimburse the employee the total cost of purchasing enough uniforms for an average workweek by the next pay day.</a:t>
            </a:r>
          </a:p>
          <a:p>
            <a:pPr marL="742950" lvl="1" indent="-285750">
              <a:buFont typeface="Arial" panose="020B0604020202020204" pitchFamily="34" charset="0"/>
              <a:buChar char="•"/>
            </a:pPr>
            <a:r>
              <a:rPr lang="en-US" dirty="0">
                <a:latin typeface="Grotesque" panose="020B0504020202020204" pitchFamily="34" charset="0"/>
              </a:rPr>
              <a:t>To determine if the clothing is a “required uniform” subject to the Wage Order, employers should evaluate whether the clothing that employees wear at work is (a) required by the employer or (b) required to be worn in order to comply with any law, rule or regulation. Clothing that may be worn as part of an employee’s ordinary wardrobe is not considered a required uniform.  Ordinary wardrobe means ordinary basic street clothing selected by the employee where the employer permits variations in the details of dress.</a:t>
            </a:r>
          </a:p>
          <a:p>
            <a:pPr lvl="1"/>
            <a:endParaRPr lang="en-US" dirty="0">
              <a:latin typeface="Grotesque" panose="020B0504020202020204" pitchFamily="34" charset="0"/>
            </a:endParaRPr>
          </a:p>
          <a:p>
            <a:pPr marL="285750" indent="-285750">
              <a:buFont typeface="Arial" panose="020B0604020202020204" pitchFamily="34" charset="0"/>
              <a:buChar char="•"/>
            </a:pPr>
            <a:r>
              <a:rPr lang="en-US" dirty="0">
                <a:latin typeface="Grotesque" panose="020B0504020202020204" pitchFamily="34" charset="0"/>
              </a:rPr>
              <a:t>Employers may not avoid the obligation to reimburse an employee’s cost in purchasing Required Uniforms by requiring individuals to purchase such Required Uniforms prior to beginning employment.</a:t>
            </a:r>
          </a:p>
          <a:p>
            <a:pPr marL="285750" indent="-285750">
              <a:buFont typeface="Arial" panose="020B0604020202020204" pitchFamily="34" charset="0"/>
              <a:buChar char="•"/>
            </a:pPr>
            <a:endParaRPr lang="en-US" dirty="0">
              <a:latin typeface="Grotesque" panose="020B0504020202020204" pitchFamily="34" charset="0"/>
            </a:endParaRPr>
          </a:p>
          <a:p>
            <a:pPr marL="285750" indent="-285750">
              <a:buFont typeface="Arial" panose="020B0604020202020204" pitchFamily="34" charset="0"/>
              <a:buChar char="•"/>
            </a:pPr>
            <a:r>
              <a:rPr lang="en-US" dirty="0">
                <a:latin typeface="Grotesque" panose="020B0504020202020204" pitchFamily="34" charset="0"/>
              </a:rPr>
              <a:t>No Offsets/No Phase Outs: The Required Uniform reimbursement may not be offset by any credits for meals or lodging provided by the employer, and it must be paid regardless of the employee’s regular wage rate.</a:t>
            </a:r>
          </a:p>
        </p:txBody>
      </p:sp>
    </p:spTree>
    <p:extLst>
      <p:ext uri="{BB962C8B-B14F-4D97-AF65-F5344CB8AC3E}">
        <p14:creationId xmlns:p14="http://schemas.microsoft.com/office/powerpoint/2010/main" val="3822624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2807504" y="335756"/>
            <a:ext cx="8793947"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Uniform Maintenance</a:t>
            </a:r>
          </a:p>
        </p:txBody>
      </p:sp>
      <p:sp>
        <p:nvSpPr>
          <p:cNvPr id="4" name="TextBox 3">
            <a:extLst>
              <a:ext uri="{FF2B5EF4-FFF2-40B4-BE49-F238E27FC236}">
                <a16:creationId xmlns:a16="http://schemas.microsoft.com/office/drawing/2014/main" id="{C2526567-2F5D-5658-1CF7-FC31B78D2388}"/>
              </a:ext>
            </a:extLst>
          </p:cNvPr>
          <p:cNvSpPr txBox="1"/>
          <p:nvPr/>
        </p:nvSpPr>
        <p:spPr>
          <a:xfrm>
            <a:off x="379771" y="1490472"/>
            <a:ext cx="11617157" cy="4355038"/>
          </a:xfrm>
          <a:prstGeom prst="rect">
            <a:avLst/>
          </a:prstGeom>
          <a:noFill/>
        </p:spPr>
        <p:txBody>
          <a:bodyPr wrap="square">
            <a:spAutoFit/>
          </a:bodyPr>
          <a:lstStyle/>
          <a:p>
            <a:pPr lvl="1" algn="just" fontAlgn="base">
              <a:spcAft>
                <a:spcPts val="600"/>
              </a:spcAft>
              <a:buSzPts val="1200"/>
            </a:pPr>
            <a:r>
              <a:rPr lang="en-US" sz="2100" u="none" strike="noStrike" dirty="0">
                <a:effectLst/>
                <a:latin typeface="Grotesque" panose="020B0504020202020204" pitchFamily="34" charset="0"/>
                <a:cs typeface="Times New Roman" panose="02020603050405020304" pitchFamily="18" charset="0"/>
              </a:rPr>
              <a:t>If an employer mandates that employees wear a Required Uniform, the employer must: (i) maintain the uniform; or (ii) provide uniform maintenance pay to that employee.</a:t>
            </a:r>
          </a:p>
          <a:p>
            <a:pPr marL="1143000" lvl="2" indent="-228600" algn="just" fontAlgn="base">
              <a:spcAft>
                <a:spcPts val="600"/>
              </a:spcAft>
              <a:buSzPts val="1200"/>
              <a:buFont typeface="+mj-lt"/>
              <a:buAutoNum type="arabicPeriod"/>
            </a:pPr>
            <a:r>
              <a:rPr lang="en-US" sz="2100" u="sng" strike="noStrike" dirty="0">
                <a:effectLst/>
                <a:latin typeface="Grotesque" panose="020B0504020202020204" pitchFamily="34" charset="0"/>
                <a:cs typeface="Times New Roman" panose="02020603050405020304" pitchFamily="18" charset="0"/>
              </a:rPr>
              <a:t>Maintaining Uniforms</a:t>
            </a:r>
            <a:r>
              <a:rPr lang="en-US" sz="2100" u="none" strike="noStrike" dirty="0">
                <a:effectLst/>
                <a:latin typeface="Grotesque" panose="020B0504020202020204" pitchFamily="34" charset="0"/>
                <a:cs typeface="Times New Roman" panose="02020603050405020304" pitchFamily="18" charset="0"/>
              </a:rPr>
              <a:t>: Maintaining Required Uniforms includes washing, ironing, dry cleaning, making alterations, repairing, or performing any other maintenance necessary at no cost to the employee.</a:t>
            </a:r>
          </a:p>
          <a:p>
            <a:pPr marL="1143000" lvl="2" indent="-228600" algn="just" fontAlgn="base">
              <a:spcAft>
                <a:spcPts val="600"/>
              </a:spcAft>
              <a:buSzPts val="1200"/>
              <a:buFont typeface="+mj-lt"/>
              <a:buAutoNum type="arabicPeriod"/>
            </a:pPr>
            <a:r>
              <a:rPr lang="en-US" sz="2100" u="sng" strike="noStrike" dirty="0">
                <a:effectLst/>
                <a:latin typeface="Grotesque" panose="020B0504020202020204" pitchFamily="34" charset="0"/>
                <a:cs typeface="Times New Roman" panose="02020603050405020304" pitchFamily="18" charset="0"/>
              </a:rPr>
              <a:t>Employee Opt-Out Exception</a:t>
            </a:r>
            <a:r>
              <a:rPr lang="en-US" sz="2100" u="none" strike="noStrike" dirty="0">
                <a:effectLst/>
                <a:latin typeface="Grotesque" panose="020B0504020202020204" pitchFamily="34" charset="0"/>
                <a:cs typeface="Times New Roman" panose="02020603050405020304" pitchFamily="18" charset="0"/>
              </a:rPr>
              <a:t>: An employer is not required to pay uniform maintenance pay to an employee who chooses not to use its laundry service where the employer: </a:t>
            </a:r>
          </a:p>
          <a:p>
            <a:pPr marL="1600200" lvl="3" indent="-228600" algn="just" fontAlgn="base">
              <a:spcAft>
                <a:spcPts val="600"/>
              </a:spcAft>
              <a:buSzPts val="1200"/>
              <a:buFont typeface="+mj-lt"/>
              <a:buAutoNum type="alphaLcPeriod"/>
              <a:tabLst>
                <a:tab pos="0" algn="l"/>
              </a:tabLst>
            </a:pPr>
            <a:r>
              <a:rPr lang="en-US" sz="2100" u="none" strike="noStrike" dirty="0">
                <a:effectLst/>
                <a:latin typeface="Grotesque" panose="020B0504020202020204" pitchFamily="34" charset="0"/>
                <a:cs typeface="Times New Roman" panose="02020603050405020304" pitchFamily="18" charset="0"/>
              </a:rPr>
              <a:t>Launders required uniforms free of charge and with reasonable frequency;</a:t>
            </a:r>
          </a:p>
          <a:p>
            <a:pPr marL="1600200" lvl="3" indent="-228600" algn="just" fontAlgn="base">
              <a:spcAft>
                <a:spcPts val="600"/>
              </a:spcAft>
              <a:buSzPts val="1200"/>
              <a:buFont typeface="+mj-lt"/>
              <a:buAutoNum type="alphaLcPeriod"/>
              <a:tabLst>
                <a:tab pos="0" algn="l"/>
              </a:tabLst>
            </a:pPr>
            <a:r>
              <a:rPr lang="en-US" sz="2100" u="none" strike="noStrike" dirty="0">
                <a:effectLst/>
                <a:latin typeface="Grotesque" panose="020B0504020202020204" pitchFamily="34" charset="0"/>
                <a:cs typeface="Times New Roman" panose="02020603050405020304" pitchFamily="18" charset="0"/>
              </a:rPr>
              <a:t>Ensures the availability of an adequate supply of clean, properly-fitting uniforms; </a:t>
            </a:r>
            <a:r>
              <a:rPr lang="en-US" sz="2100" b="1" u="sng" strike="noStrike" dirty="0">
                <a:effectLst/>
                <a:latin typeface="Grotesque" panose="020B0504020202020204" pitchFamily="34" charset="0"/>
                <a:cs typeface="Times New Roman" panose="02020603050405020304" pitchFamily="18" charset="0"/>
              </a:rPr>
              <a:t>and</a:t>
            </a:r>
          </a:p>
          <a:p>
            <a:pPr marL="1600200" lvl="3" indent="-228600" algn="just" fontAlgn="base">
              <a:spcAft>
                <a:spcPts val="600"/>
              </a:spcAft>
              <a:buSzPts val="1200"/>
              <a:buFont typeface="+mj-lt"/>
              <a:buAutoNum type="alphaLcPeriod"/>
              <a:tabLst>
                <a:tab pos="0" algn="l"/>
              </a:tabLst>
            </a:pPr>
            <a:r>
              <a:rPr lang="en-US" sz="2100" u="none" strike="noStrike" dirty="0">
                <a:effectLst/>
                <a:latin typeface="Grotesque" panose="020B0504020202020204" pitchFamily="34" charset="0"/>
                <a:cs typeface="Times New Roman" panose="02020603050405020304" pitchFamily="18" charset="0"/>
              </a:rPr>
              <a:t>Informs employees individually in writing of such service.</a:t>
            </a:r>
          </a:p>
        </p:txBody>
      </p:sp>
    </p:spTree>
    <p:extLst>
      <p:ext uri="{BB962C8B-B14F-4D97-AF65-F5344CB8AC3E}">
        <p14:creationId xmlns:p14="http://schemas.microsoft.com/office/powerpoint/2010/main" val="3107327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2807504" y="335756"/>
            <a:ext cx="8793947"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Spread of Hours</a:t>
            </a:r>
          </a:p>
        </p:txBody>
      </p:sp>
      <p:sp>
        <p:nvSpPr>
          <p:cNvPr id="4" name="TextBox 3">
            <a:extLst>
              <a:ext uri="{FF2B5EF4-FFF2-40B4-BE49-F238E27FC236}">
                <a16:creationId xmlns:a16="http://schemas.microsoft.com/office/drawing/2014/main" id="{C2526567-2F5D-5658-1CF7-FC31B78D2388}"/>
              </a:ext>
            </a:extLst>
          </p:cNvPr>
          <p:cNvSpPr txBox="1"/>
          <p:nvPr/>
        </p:nvSpPr>
        <p:spPr>
          <a:xfrm>
            <a:off x="379771" y="1490472"/>
            <a:ext cx="11617157" cy="3416320"/>
          </a:xfrm>
          <a:prstGeom prst="rect">
            <a:avLst/>
          </a:prstGeom>
          <a:noFill/>
        </p:spPr>
        <p:txBody>
          <a:bodyPr wrap="square">
            <a:spAutoFit/>
          </a:bodyPr>
          <a:lstStyle/>
          <a:p>
            <a:pPr marL="285750" indent="-285750">
              <a:buFont typeface="Arial" panose="020B0604020202020204" pitchFamily="34" charset="0"/>
              <a:buChar char="•"/>
            </a:pPr>
            <a:r>
              <a:rPr lang="en-US" dirty="0">
                <a:latin typeface="Grotesque" panose="020B0504020202020204" pitchFamily="34" charset="0"/>
              </a:rPr>
              <a:t>The “spread” is the period between when the employee commences work at the start of the day until the employee finishes work at the end of the day, inclusive of all breaks, whether paid or unpaid.  </a:t>
            </a:r>
          </a:p>
          <a:p>
            <a:pPr marL="285750" indent="-285750">
              <a:buFont typeface="Arial" panose="020B0604020202020204" pitchFamily="34" charset="0"/>
              <a:buChar char="•"/>
            </a:pPr>
            <a:r>
              <a:rPr lang="en-US" dirty="0">
                <a:latin typeface="Grotesque" panose="020B0504020202020204" pitchFamily="34" charset="0"/>
              </a:rPr>
              <a:t>In New York, if an employee’s spread of hours on any given day is greater than ten (10), the employee is entitled to one hour of pay paid at the applicable minimum wage rate even if the employee’s regular hourly wage is greater than the minimum wage. Notably, the spread can occur if the employee works two shifts in a single day and the “spread” between the beginning and end of their workday exceeds 10 hours, OR if the employee works a shift longer than 10 hours.</a:t>
            </a:r>
          </a:p>
          <a:p>
            <a:pPr marL="285750" indent="-285750">
              <a:buFont typeface="Arial" panose="020B0604020202020204" pitchFamily="34" charset="0"/>
              <a:buChar char="•"/>
            </a:pPr>
            <a:r>
              <a:rPr lang="en-US" dirty="0">
                <a:latin typeface="Grotesque" panose="020B0504020202020204" pitchFamily="34" charset="0"/>
              </a:rPr>
              <a:t>If an employer takes a tip credit towards its minimum wage obligations for an employee and that employee is entitled to a spread of hours payment, the payment is made at the regular minimum wage applicable to the employee and not at the cash wage paid to the employee. </a:t>
            </a:r>
          </a:p>
          <a:p>
            <a:pPr marL="285750" indent="-285750">
              <a:buFont typeface="Arial" panose="020B0604020202020204" pitchFamily="34" charset="0"/>
              <a:buChar char="•"/>
            </a:pPr>
            <a:r>
              <a:rPr lang="en-US" dirty="0">
                <a:latin typeface="Grotesque" panose="020B0504020202020204" pitchFamily="34" charset="0"/>
              </a:rPr>
              <a:t>Overtime exempt employees are not entitled to spread of hours payments when they work a spread of hours of more than ten (10) on a given day.</a:t>
            </a:r>
          </a:p>
        </p:txBody>
      </p:sp>
    </p:spTree>
    <p:extLst>
      <p:ext uri="{BB962C8B-B14F-4D97-AF65-F5344CB8AC3E}">
        <p14:creationId xmlns:p14="http://schemas.microsoft.com/office/powerpoint/2010/main" val="3191577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table&#10;&#10;Description automatically generated">
            <a:extLst>
              <a:ext uri="{FF2B5EF4-FFF2-40B4-BE49-F238E27FC236}">
                <a16:creationId xmlns:a16="http://schemas.microsoft.com/office/drawing/2014/main" id="{E7936429-E787-4248-9B12-E931160DA67C}"/>
              </a:ext>
            </a:extLst>
          </p:cNvPr>
          <p:cNvPicPr>
            <a:picLocks noChangeAspect="1"/>
          </p:cNvPicPr>
          <p:nvPr/>
        </p:nvPicPr>
        <p:blipFill>
          <a:blip r:embed="rId2"/>
          <a:stretch>
            <a:fillRect/>
          </a:stretch>
        </p:blipFill>
        <p:spPr>
          <a:xfrm>
            <a:off x="0" y="-96253"/>
            <a:ext cx="12192000" cy="6858000"/>
          </a:xfrm>
          <a:prstGeom prst="rect">
            <a:avLst/>
          </a:prstGeom>
        </p:spPr>
      </p:pic>
      <p:sp>
        <p:nvSpPr>
          <p:cNvPr id="4" name="TextBox 3">
            <a:extLst>
              <a:ext uri="{FF2B5EF4-FFF2-40B4-BE49-F238E27FC236}">
                <a16:creationId xmlns:a16="http://schemas.microsoft.com/office/drawing/2014/main" id="{902A4861-8974-3140-81ED-504AD67D1056}"/>
              </a:ext>
            </a:extLst>
          </p:cNvPr>
          <p:cNvSpPr txBox="1"/>
          <p:nvPr/>
        </p:nvSpPr>
        <p:spPr>
          <a:xfrm>
            <a:off x="496359" y="483513"/>
            <a:ext cx="9044684" cy="769441"/>
          </a:xfrm>
          <a:prstGeom prst="rect">
            <a:avLst/>
          </a:prstGeom>
          <a:noFill/>
        </p:spPr>
        <p:txBody>
          <a:bodyPr wrap="square" rtlCol="0">
            <a:spAutoFit/>
          </a:bodyPr>
          <a:lstStyle/>
          <a:p>
            <a:r>
              <a:rPr lang="en-US" sz="4400" b="1" dirty="0">
                <a:solidFill>
                  <a:srgbClr val="143040"/>
                </a:solidFill>
                <a:latin typeface="Grotesque" panose="020F0502020204030204" pitchFamily="34" charset="0"/>
                <a:cs typeface="Grotesque" panose="020F0502020204030204" pitchFamily="34" charset="0"/>
              </a:rPr>
              <a:t>Split Shift Pay</a:t>
            </a:r>
          </a:p>
        </p:txBody>
      </p:sp>
      <p:sp>
        <p:nvSpPr>
          <p:cNvPr id="6" name="TextBox 5">
            <a:extLst>
              <a:ext uri="{FF2B5EF4-FFF2-40B4-BE49-F238E27FC236}">
                <a16:creationId xmlns:a16="http://schemas.microsoft.com/office/drawing/2014/main" id="{1A0E4430-9918-5FFF-87B6-52E6B4D69768}"/>
              </a:ext>
            </a:extLst>
          </p:cNvPr>
          <p:cNvSpPr txBox="1"/>
          <p:nvPr/>
        </p:nvSpPr>
        <p:spPr>
          <a:xfrm>
            <a:off x="630936" y="1903390"/>
            <a:ext cx="8542782" cy="2677656"/>
          </a:xfrm>
          <a:prstGeom prst="rect">
            <a:avLst/>
          </a:prstGeom>
          <a:noFill/>
        </p:spPr>
        <p:txBody>
          <a:bodyPr wrap="square">
            <a:spAutoFit/>
          </a:bodyPr>
          <a:lstStyle/>
          <a:p>
            <a:pPr marL="342900" lvl="0" indent="-342900">
              <a:buFont typeface="Arial" panose="020B0604020202020204" pitchFamily="34" charset="0"/>
              <a:buChar char="•"/>
            </a:pPr>
            <a:r>
              <a:rPr lang="en-US" sz="2400" dirty="0">
                <a:latin typeface="Grotesque" panose="020B0504020202020204" pitchFamily="34" charset="0"/>
                <a:cs typeface="Arial" panose="020B0604020202020204" pitchFamily="34" charset="0"/>
              </a:rPr>
              <a:t>Employees are entitled to one (1) additional hour of pay at the minimum wage rate for any day where the working hours are not consecutive. </a:t>
            </a:r>
          </a:p>
          <a:p>
            <a:pPr lvl="0"/>
            <a:endParaRPr lang="en-US" sz="2400" dirty="0">
              <a:latin typeface="Grotesque" panose="020B0504020202020204" pitchFamily="34" charset="0"/>
              <a:cs typeface="Arial" panose="020B0604020202020204" pitchFamily="34" charset="0"/>
            </a:endParaRPr>
          </a:p>
          <a:p>
            <a:pPr marL="342900" lvl="0" indent="-342900">
              <a:buFont typeface="Arial" panose="020B0604020202020204" pitchFamily="34" charset="0"/>
              <a:buChar char="•"/>
            </a:pPr>
            <a:r>
              <a:rPr lang="en-US" sz="2400" dirty="0">
                <a:latin typeface="Grotesque" panose="020B0504020202020204" pitchFamily="34" charset="0"/>
                <a:cs typeface="Arial" panose="020B0604020202020204" pitchFamily="34" charset="0"/>
              </a:rPr>
              <a:t>Working hours are not considered consecutive where there is an intervening period of more than one (1) hour during the workday.</a:t>
            </a:r>
          </a:p>
        </p:txBody>
      </p:sp>
    </p:spTree>
    <p:extLst>
      <p:ext uri="{BB962C8B-B14F-4D97-AF65-F5344CB8AC3E}">
        <p14:creationId xmlns:p14="http://schemas.microsoft.com/office/powerpoint/2010/main" val="3106012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2807504" y="335756"/>
            <a:ext cx="8793947"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Call-In Pay</a:t>
            </a:r>
          </a:p>
        </p:txBody>
      </p:sp>
      <p:sp>
        <p:nvSpPr>
          <p:cNvPr id="4" name="TextBox 3">
            <a:extLst>
              <a:ext uri="{FF2B5EF4-FFF2-40B4-BE49-F238E27FC236}">
                <a16:creationId xmlns:a16="http://schemas.microsoft.com/office/drawing/2014/main" id="{AF590FD2-5051-798F-C6EC-0316BE99D237}"/>
              </a:ext>
            </a:extLst>
          </p:cNvPr>
          <p:cNvSpPr txBox="1"/>
          <p:nvPr/>
        </p:nvSpPr>
        <p:spPr>
          <a:xfrm>
            <a:off x="379771" y="1490472"/>
            <a:ext cx="11415989" cy="4585871"/>
          </a:xfrm>
          <a:prstGeom prst="rect">
            <a:avLst/>
          </a:prstGeom>
          <a:noFill/>
        </p:spPr>
        <p:txBody>
          <a:bodyPr wrap="square">
            <a:spAutoFit/>
          </a:bodyPr>
          <a:lstStyle/>
          <a:p>
            <a:pPr marL="1200150" marR="0" lvl="2" indent="-285750" algn="just" fontAlgn="base">
              <a:spcBef>
                <a:spcPts val="0"/>
              </a:spcBef>
              <a:spcAft>
                <a:spcPts val="600"/>
              </a:spcAft>
              <a:buSzPts val="1200"/>
              <a:buFont typeface="Arial" panose="020B0604020202020204" pitchFamily="34" charset="0"/>
              <a:buChar char="•"/>
            </a:pPr>
            <a:r>
              <a:rPr lang="en-US" u="none" strike="noStrike" dirty="0">
                <a:effectLst/>
                <a:latin typeface="Grotesque" panose="020B0504020202020204" pitchFamily="34" charset="0"/>
                <a:cs typeface="Times New Roman" panose="02020603050405020304" pitchFamily="18" charset="0"/>
              </a:rPr>
              <a:t>For any shift, outside of a regularly scheduled shift, employees must receive minimum wage pay as set forth below.</a:t>
            </a:r>
          </a:p>
          <a:p>
            <a:pPr marL="1543050" lvl="3" indent="-171450" algn="just" fontAlgn="base">
              <a:spcAft>
                <a:spcPts val="600"/>
              </a:spcAft>
              <a:buSzPts val="1200"/>
              <a:buFont typeface="Arial" panose="020B0604020202020204" pitchFamily="34" charset="0"/>
              <a:buChar char="•"/>
            </a:pPr>
            <a:r>
              <a:rPr lang="en-US" u="sng" strike="noStrike" dirty="0">
                <a:effectLst/>
                <a:latin typeface="Grotesque" panose="020B0504020202020204" pitchFamily="34" charset="0"/>
                <a:cs typeface="Times New Roman" panose="02020603050405020304" pitchFamily="18" charset="0"/>
              </a:rPr>
              <a:t>Call-In Pay Obligation</a:t>
            </a:r>
            <a:r>
              <a:rPr lang="en-US" u="none" strike="noStrike" dirty="0">
                <a:effectLst/>
                <a:latin typeface="Grotesque" panose="020B0504020202020204" pitchFamily="34" charset="0"/>
                <a:cs typeface="Times New Roman" panose="02020603050405020304" pitchFamily="18" charset="0"/>
              </a:rPr>
              <a:t>: Any employee who reports for duty on any day </a:t>
            </a:r>
            <a:r>
              <a:rPr lang="en-US" b="1" u="none" strike="noStrike" dirty="0">
                <a:effectLst/>
                <a:latin typeface="Grotesque" panose="020B0504020202020204" pitchFamily="34" charset="0"/>
                <a:cs typeface="Times New Roman" panose="02020603050405020304" pitchFamily="18" charset="0"/>
              </a:rPr>
              <a:t>at the request </a:t>
            </a:r>
            <a:r>
              <a:rPr lang="en-US" u="sng" strike="noStrike" dirty="0">
                <a:effectLst/>
                <a:latin typeface="Grotesque" panose="020B0504020202020204" pitchFamily="34" charset="0"/>
                <a:cs typeface="Times New Roman" panose="02020603050405020304" pitchFamily="18" charset="0"/>
              </a:rPr>
              <a:t>or</a:t>
            </a:r>
            <a:r>
              <a:rPr lang="en-US" u="none" strike="noStrike" dirty="0">
                <a:effectLst/>
                <a:latin typeface="Grotesque" panose="020B0504020202020204" pitchFamily="34" charset="0"/>
                <a:cs typeface="Times New Roman" panose="02020603050405020304" pitchFamily="18" charset="0"/>
              </a:rPr>
              <a:t> </a:t>
            </a:r>
            <a:r>
              <a:rPr lang="en-US" b="1" u="none" strike="noStrike" dirty="0">
                <a:effectLst/>
                <a:latin typeface="Grotesque" panose="020B0504020202020204" pitchFamily="34" charset="0"/>
                <a:cs typeface="Times New Roman" panose="02020603050405020304" pitchFamily="18" charset="0"/>
              </a:rPr>
              <a:t>permission of the </a:t>
            </a:r>
            <a:r>
              <a:rPr lang="en-US" u="none" strike="noStrike" dirty="0">
                <a:effectLst/>
                <a:latin typeface="Grotesque" panose="020B0504020202020204" pitchFamily="34" charset="0"/>
                <a:cs typeface="Times New Roman" panose="02020603050405020304" pitchFamily="18" charset="0"/>
              </a:rPr>
              <a:t>employer must be paid at the applicable wage rate for at least:</a:t>
            </a:r>
          </a:p>
          <a:p>
            <a:pPr marL="2057400" marR="0" lvl="4" indent="-228600" algn="just" fontAlgn="base">
              <a:spcBef>
                <a:spcPts val="0"/>
              </a:spcBef>
              <a:spcAft>
                <a:spcPts val="600"/>
              </a:spcAft>
              <a:buSzPts val="1200"/>
              <a:buFont typeface="+mj-lt"/>
              <a:buAutoNum type="arabicParenBoth"/>
              <a:tabLst>
                <a:tab pos="0" algn="l"/>
              </a:tabLst>
            </a:pPr>
            <a:r>
              <a:rPr lang="en-US" u="none" strike="noStrike" dirty="0">
                <a:effectLst/>
                <a:latin typeface="Grotesque" panose="020B0504020202020204" pitchFamily="34" charset="0"/>
                <a:cs typeface="Times New Roman" panose="02020603050405020304" pitchFamily="18" charset="0"/>
              </a:rPr>
              <a:t>3 hours for 1 shift;</a:t>
            </a:r>
          </a:p>
          <a:p>
            <a:pPr marL="2057400" marR="0" lvl="4" indent="-228600" algn="just" fontAlgn="base">
              <a:spcBef>
                <a:spcPts val="0"/>
              </a:spcBef>
              <a:spcAft>
                <a:spcPts val="600"/>
              </a:spcAft>
              <a:buSzPts val="1200"/>
              <a:buFont typeface="+mj-lt"/>
              <a:buAutoNum type="arabicParenBoth"/>
              <a:tabLst>
                <a:tab pos="0" algn="l"/>
              </a:tabLst>
            </a:pPr>
            <a:r>
              <a:rPr lang="en-US" u="none" strike="noStrike" dirty="0">
                <a:effectLst/>
                <a:latin typeface="Grotesque" panose="020B0504020202020204" pitchFamily="34" charset="0"/>
                <a:cs typeface="Times New Roman" panose="02020603050405020304" pitchFamily="18" charset="0"/>
              </a:rPr>
              <a:t>6 hours for 2 shifts totaling 6 hours of less; and</a:t>
            </a:r>
          </a:p>
          <a:p>
            <a:pPr marL="2057400" marR="0" lvl="4" indent="-228600" algn="just" fontAlgn="base">
              <a:spcBef>
                <a:spcPts val="0"/>
              </a:spcBef>
              <a:spcAft>
                <a:spcPts val="600"/>
              </a:spcAft>
              <a:buSzPts val="1200"/>
              <a:buFont typeface="+mj-lt"/>
              <a:buAutoNum type="arabicParenBoth"/>
              <a:tabLst>
                <a:tab pos="0" algn="l"/>
              </a:tabLst>
            </a:pPr>
            <a:r>
              <a:rPr lang="en-US" u="none" strike="noStrike" dirty="0">
                <a:effectLst/>
                <a:latin typeface="Grotesque" panose="020B0504020202020204" pitchFamily="34" charset="0"/>
                <a:cs typeface="Times New Roman" panose="02020603050405020304" pitchFamily="18" charset="0"/>
              </a:rPr>
              <a:t>8 hours for 3 shifts totaling 8 hours or less.</a:t>
            </a:r>
          </a:p>
          <a:p>
            <a:pPr marL="1137920" marR="0" indent="0" algn="just">
              <a:spcBef>
                <a:spcPts val="0"/>
              </a:spcBef>
              <a:spcAft>
                <a:spcPts val="600"/>
              </a:spcAft>
              <a:tabLst>
                <a:tab pos="0" algn="l"/>
                <a:tab pos="457200" algn="l"/>
              </a:tabLst>
            </a:pPr>
            <a:endParaRPr lang="en-US" dirty="0">
              <a:effectLst/>
              <a:latin typeface="Grotesque" panose="020B0504020202020204" pitchFamily="34" charset="0"/>
            </a:endParaRPr>
          </a:p>
          <a:p>
            <a:pPr marL="1423670" marR="0" indent="-285750" algn="just">
              <a:spcBef>
                <a:spcPts val="0"/>
              </a:spcBef>
              <a:spcAft>
                <a:spcPts val="600"/>
              </a:spcAft>
              <a:buFont typeface="Arial" panose="020B0604020202020204" pitchFamily="34" charset="0"/>
              <a:buChar char="•"/>
              <a:tabLst>
                <a:tab pos="0" algn="l"/>
                <a:tab pos="457200" algn="l"/>
              </a:tabLst>
            </a:pPr>
            <a:r>
              <a:rPr lang="en-US" dirty="0">
                <a:effectLst/>
                <a:latin typeface="Grotesque" panose="020B0504020202020204" pitchFamily="34" charset="0"/>
              </a:rPr>
              <a:t>An employee is entitled to call-in pay even when he or she did not remain at work for this period of time and/or was not assigned any actual work.</a:t>
            </a:r>
          </a:p>
          <a:p>
            <a:pPr marL="1423670" marR="0" indent="-285750" algn="just">
              <a:spcBef>
                <a:spcPts val="0"/>
              </a:spcBef>
              <a:spcAft>
                <a:spcPts val="600"/>
              </a:spcAft>
              <a:buFont typeface="Arial" panose="020B0604020202020204" pitchFamily="34" charset="0"/>
              <a:buChar char="•"/>
              <a:tabLst>
                <a:tab pos="0" algn="l"/>
                <a:tab pos="457200" algn="l"/>
              </a:tabLst>
            </a:pPr>
            <a:r>
              <a:rPr lang="en-US" dirty="0">
                <a:effectLst/>
                <a:latin typeface="Grotesque" panose="020B0504020202020204" pitchFamily="34" charset="0"/>
              </a:rPr>
              <a:t>The term “applicable wage rate” means: (1) payment for time of actual attendance calculated at the employee’s customary rate of pay, minus any customary and usual tip credit; and (2) payment for the balance of the period calculated at the basic minimum hourly rate with no tip credit subtracted. </a:t>
            </a:r>
          </a:p>
        </p:txBody>
      </p:sp>
    </p:spTree>
    <p:extLst>
      <p:ext uri="{BB962C8B-B14F-4D97-AF65-F5344CB8AC3E}">
        <p14:creationId xmlns:p14="http://schemas.microsoft.com/office/powerpoint/2010/main" val="279176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6181345" y="335756"/>
            <a:ext cx="5420106"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Applicable Laws</a:t>
            </a:r>
          </a:p>
        </p:txBody>
      </p:sp>
      <p:sp>
        <p:nvSpPr>
          <p:cNvPr id="7" name="TextBox 6">
            <a:extLst>
              <a:ext uri="{FF2B5EF4-FFF2-40B4-BE49-F238E27FC236}">
                <a16:creationId xmlns:a16="http://schemas.microsoft.com/office/drawing/2014/main" id="{62214A5C-4FAF-A44B-B6B8-AFCA53EEB3CC}"/>
              </a:ext>
            </a:extLst>
          </p:cNvPr>
          <p:cNvSpPr txBox="1"/>
          <p:nvPr/>
        </p:nvSpPr>
        <p:spPr>
          <a:xfrm>
            <a:off x="414061" y="1519210"/>
            <a:ext cx="11445707" cy="3816429"/>
          </a:xfrm>
          <a:prstGeom prst="rect">
            <a:avLst/>
          </a:prstGeom>
          <a:noFill/>
        </p:spPr>
        <p:txBody>
          <a:bodyPr wrap="square" rtlCol="0">
            <a:spAutoFit/>
          </a:bodyPr>
          <a:lstStyle/>
          <a:p>
            <a:pPr marL="457200" indent="-4572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The federal Fair Labor Standards Act and the New York Labor Law are the laws that dictate how employees are paid.  Each of these laws also has regulations that further elaborate on the laws’ requirements. </a:t>
            </a:r>
          </a:p>
          <a:p>
            <a:endParaRPr lang="en-US" sz="2200" dirty="0">
              <a:solidFill>
                <a:srgbClr val="143040"/>
              </a:solidFill>
              <a:latin typeface="Grotesque" panose="020F0502020204030204" pitchFamily="34" charset="0"/>
              <a:cs typeface="Grotesque" panose="020F0502020204030204" pitchFamily="34" charset="0"/>
            </a:endParaRPr>
          </a:p>
          <a:p>
            <a:pPr marL="457200" indent="-4572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In 2010, New York DOL created the Hospitality Industry Minimum Wage Order (i.e., the regulations) by combining the regular Minimum Wage Orders covering the Restaurant Industry and the Hotel Industry into one comprehensive Wage Order.  </a:t>
            </a:r>
          </a:p>
          <a:p>
            <a:pPr marL="914400" lvl="1" indent="-4572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The Hospitality Wage Order made significant changes to how employees in the hospitality industry must be compensated and the records hospitality employers must maintain.</a:t>
            </a:r>
          </a:p>
          <a:p>
            <a:pPr marL="914400" lvl="1" indent="-4572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The Hospitality Wage Order contains the regulations for Fast Food Workers</a:t>
            </a:r>
          </a:p>
        </p:txBody>
      </p:sp>
    </p:spTree>
    <p:extLst>
      <p:ext uri="{BB962C8B-B14F-4D97-AF65-F5344CB8AC3E}">
        <p14:creationId xmlns:p14="http://schemas.microsoft.com/office/powerpoint/2010/main" val="3033693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table&#10;&#10;Description automatically generated">
            <a:extLst>
              <a:ext uri="{FF2B5EF4-FFF2-40B4-BE49-F238E27FC236}">
                <a16:creationId xmlns:a16="http://schemas.microsoft.com/office/drawing/2014/main" id="{E7936429-E787-4248-9B12-E931160DA67C}"/>
              </a:ext>
            </a:extLst>
          </p:cNvPr>
          <p:cNvPicPr>
            <a:picLocks noChangeAspect="1"/>
          </p:cNvPicPr>
          <p:nvPr/>
        </p:nvPicPr>
        <p:blipFill>
          <a:blip r:embed="rId2"/>
          <a:stretch>
            <a:fillRect/>
          </a:stretch>
        </p:blipFill>
        <p:spPr>
          <a:xfrm>
            <a:off x="0" y="-23101"/>
            <a:ext cx="12192000" cy="6858000"/>
          </a:xfrm>
          <a:prstGeom prst="rect">
            <a:avLst/>
          </a:prstGeom>
        </p:spPr>
      </p:pic>
      <p:sp>
        <p:nvSpPr>
          <p:cNvPr id="4" name="TextBox 3">
            <a:extLst>
              <a:ext uri="{FF2B5EF4-FFF2-40B4-BE49-F238E27FC236}">
                <a16:creationId xmlns:a16="http://schemas.microsoft.com/office/drawing/2014/main" id="{902A4861-8974-3140-81ED-504AD67D1056}"/>
              </a:ext>
            </a:extLst>
          </p:cNvPr>
          <p:cNvSpPr txBox="1"/>
          <p:nvPr/>
        </p:nvSpPr>
        <p:spPr>
          <a:xfrm>
            <a:off x="496359" y="483513"/>
            <a:ext cx="9044684" cy="769441"/>
          </a:xfrm>
          <a:prstGeom prst="rect">
            <a:avLst/>
          </a:prstGeom>
          <a:noFill/>
        </p:spPr>
        <p:txBody>
          <a:bodyPr wrap="square" rtlCol="0">
            <a:spAutoFit/>
          </a:bodyPr>
          <a:lstStyle/>
          <a:p>
            <a:r>
              <a:rPr lang="en-US" sz="4400" b="1" dirty="0">
                <a:solidFill>
                  <a:srgbClr val="143040"/>
                </a:solidFill>
                <a:latin typeface="Grotesque" panose="020F0502020204030204" pitchFamily="34" charset="0"/>
                <a:cs typeface="Grotesque" panose="020F0502020204030204" pitchFamily="34" charset="0"/>
              </a:rPr>
              <a:t>White Collar Exemptions </a:t>
            </a:r>
          </a:p>
        </p:txBody>
      </p:sp>
      <p:sp>
        <p:nvSpPr>
          <p:cNvPr id="5" name="TextBox 4">
            <a:extLst>
              <a:ext uri="{FF2B5EF4-FFF2-40B4-BE49-F238E27FC236}">
                <a16:creationId xmlns:a16="http://schemas.microsoft.com/office/drawing/2014/main" id="{E8A06645-4BF9-512A-CECF-C0933C541A75}"/>
              </a:ext>
            </a:extLst>
          </p:cNvPr>
          <p:cNvSpPr txBox="1"/>
          <p:nvPr/>
        </p:nvSpPr>
        <p:spPr>
          <a:xfrm>
            <a:off x="496359" y="1335024"/>
            <a:ext cx="8606790" cy="4247317"/>
          </a:xfrm>
          <a:prstGeom prst="rect">
            <a:avLst/>
          </a:prstGeom>
          <a:noFill/>
        </p:spPr>
        <p:txBody>
          <a:bodyPr wrap="square">
            <a:spAutoFit/>
          </a:bodyPr>
          <a:lstStyle/>
          <a:p>
            <a:r>
              <a:rPr lang="en-US" dirty="0">
                <a:latin typeface="Grotesque" panose="020B0504020202020204" pitchFamily="34" charset="0"/>
              </a:rPr>
              <a:t>Generally, all employees are eligible for overtime pay for overtime hours/work, UNLESS an exemption applies.</a:t>
            </a:r>
          </a:p>
          <a:p>
            <a:pPr marL="285750" indent="-285750">
              <a:buFont typeface="Arial" panose="020B0604020202020204" pitchFamily="34" charset="0"/>
              <a:buChar char="•"/>
            </a:pPr>
            <a:r>
              <a:rPr lang="en-US" dirty="0">
                <a:latin typeface="Grotesque" panose="020B0504020202020204" pitchFamily="34" charset="0"/>
              </a:rPr>
              <a:t>Exemptions are limited.</a:t>
            </a:r>
          </a:p>
          <a:p>
            <a:pPr marL="285750" indent="-285750">
              <a:buFont typeface="Arial" panose="020B0604020202020204" pitchFamily="34" charset="0"/>
              <a:buChar char="•"/>
            </a:pPr>
            <a:r>
              <a:rPr lang="en-US" dirty="0">
                <a:latin typeface="Grotesque" panose="020B0504020202020204" pitchFamily="34" charset="0"/>
              </a:rPr>
              <a:t>Employees are exempt from overtime obligations if: (1) they are paid on a salary basis; (2) receive a predetermined minimum salary amount, as required by NYS law; and (3) their primary duty involves performance of one of the exempt duties. </a:t>
            </a:r>
          </a:p>
          <a:p>
            <a:pPr marL="285750" indent="-285750">
              <a:buFont typeface="Arial" panose="020B0604020202020204" pitchFamily="34" charset="0"/>
              <a:buChar char="•"/>
            </a:pPr>
            <a:r>
              <a:rPr lang="en-US" dirty="0">
                <a:latin typeface="Grotesque" panose="020B0504020202020204" pitchFamily="34" charset="0"/>
              </a:rPr>
              <a:t>Being paid on a “salary basis” means an employee regularly receives a predetermined amount of compensation each pay period on a weekly, or less frequent, basis.  </a:t>
            </a:r>
          </a:p>
          <a:p>
            <a:pPr marL="742950" lvl="1" indent="-285750">
              <a:buFont typeface="Arial" panose="020B0604020202020204" pitchFamily="34" charset="0"/>
              <a:buChar char="•"/>
            </a:pPr>
            <a:r>
              <a:rPr lang="en-US" dirty="0">
                <a:latin typeface="Grotesque" panose="020B0504020202020204" pitchFamily="34" charset="0"/>
              </a:rPr>
              <a:t>The predetermined amount cannot be reduced because of variations in the quality or quantity of the employee’s work.  </a:t>
            </a:r>
          </a:p>
          <a:p>
            <a:pPr marL="742950" lvl="1" indent="-285750">
              <a:buFont typeface="Arial" panose="020B0604020202020204" pitchFamily="34" charset="0"/>
              <a:buChar char="•"/>
            </a:pPr>
            <a:r>
              <a:rPr lang="en-US" dirty="0">
                <a:latin typeface="Grotesque" panose="020B0504020202020204" pitchFamily="34" charset="0"/>
              </a:rPr>
              <a:t>Subject to certain exceptions, an exempt employee must receive the full salary for any week in which the employee performs any work, regardless of the number of days or hours worked.</a:t>
            </a:r>
          </a:p>
        </p:txBody>
      </p:sp>
    </p:spTree>
    <p:extLst>
      <p:ext uri="{BB962C8B-B14F-4D97-AF65-F5344CB8AC3E}">
        <p14:creationId xmlns:p14="http://schemas.microsoft.com/office/powerpoint/2010/main" val="2428939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table&#10;&#10;Description automatically generated">
            <a:extLst>
              <a:ext uri="{FF2B5EF4-FFF2-40B4-BE49-F238E27FC236}">
                <a16:creationId xmlns:a16="http://schemas.microsoft.com/office/drawing/2014/main" id="{E7936429-E787-4248-9B12-E931160DA67C}"/>
              </a:ext>
            </a:extLst>
          </p:cNvPr>
          <p:cNvPicPr>
            <a:picLocks noChangeAspect="1"/>
          </p:cNvPicPr>
          <p:nvPr/>
        </p:nvPicPr>
        <p:blipFill>
          <a:blip r:embed="rId2"/>
          <a:stretch>
            <a:fillRect/>
          </a:stretch>
        </p:blipFill>
        <p:spPr>
          <a:xfrm>
            <a:off x="0" y="-23101"/>
            <a:ext cx="12192000" cy="6858000"/>
          </a:xfrm>
          <a:prstGeom prst="rect">
            <a:avLst/>
          </a:prstGeom>
        </p:spPr>
      </p:pic>
      <p:sp>
        <p:nvSpPr>
          <p:cNvPr id="4" name="TextBox 3">
            <a:extLst>
              <a:ext uri="{FF2B5EF4-FFF2-40B4-BE49-F238E27FC236}">
                <a16:creationId xmlns:a16="http://schemas.microsoft.com/office/drawing/2014/main" id="{902A4861-8974-3140-81ED-504AD67D1056}"/>
              </a:ext>
            </a:extLst>
          </p:cNvPr>
          <p:cNvSpPr txBox="1"/>
          <p:nvPr/>
        </p:nvSpPr>
        <p:spPr>
          <a:xfrm>
            <a:off x="496359" y="483513"/>
            <a:ext cx="9044684" cy="769441"/>
          </a:xfrm>
          <a:prstGeom prst="rect">
            <a:avLst/>
          </a:prstGeom>
          <a:noFill/>
        </p:spPr>
        <p:txBody>
          <a:bodyPr wrap="square" rtlCol="0">
            <a:spAutoFit/>
          </a:bodyPr>
          <a:lstStyle/>
          <a:p>
            <a:r>
              <a:rPr lang="en-US" sz="4400" b="1" dirty="0">
                <a:solidFill>
                  <a:srgbClr val="143040"/>
                </a:solidFill>
                <a:latin typeface="Grotesque" panose="020F0502020204030204" pitchFamily="34" charset="0"/>
                <a:cs typeface="Grotesque" panose="020F0502020204030204" pitchFamily="34" charset="0"/>
              </a:rPr>
              <a:t>White Collar Exemptions, Cont. </a:t>
            </a:r>
          </a:p>
        </p:txBody>
      </p:sp>
      <p:sp>
        <p:nvSpPr>
          <p:cNvPr id="5" name="TextBox 4">
            <a:extLst>
              <a:ext uri="{FF2B5EF4-FFF2-40B4-BE49-F238E27FC236}">
                <a16:creationId xmlns:a16="http://schemas.microsoft.com/office/drawing/2014/main" id="{E8A06645-4BF9-512A-CECF-C0933C541A75}"/>
              </a:ext>
            </a:extLst>
          </p:cNvPr>
          <p:cNvSpPr txBox="1"/>
          <p:nvPr/>
        </p:nvSpPr>
        <p:spPr>
          <a:xfrm>
            <a:off x="496359" y="1335024"/>
            <a:ext cx="8606790" cy="5124480"/>
          </a:xfrm>
          <a:prstGeom prst="rect">
            <a:avLst/>
          </a:prstGeom>
          <a:noFill/>
        </p:spPr>
        <p:txBody>
          <a:bodyPr wrap="square">
            <a:spAutoFit/>
          </a:bodyPr>
          <a:lstStyle/>
          <a:p>
            <a:pPr>
              <a:lnSpc>
                <a:spcPct val="100000"/>
              </a:lnSpc>
            </a:pPr>
            <a:r>
              <a:rPr lang="en-US" sz="1400" dirty="0">
                <a:latin typeface="Grotesque" panose="020B0504020202020204" pitchFamily="34" charset="0"/>
              </a:rPr>
              <a:t>Most Common Exemptions</a:t>
            </a:r>
          </a:p>
          <a:p>
            <a:pPr>
              <a:lnSpc>
                <a:spcPct val="100000"/>
              </a:lnSpc>
            </a:pPr>
            <a:endParaRPr lang="en-US" sz="1400" u="sng" dirty="0">
              <a:latin typeface="Grotesque" panose="020B0504020202020204" pitchFamily="34" charset="0"/>
            </a:endParaRPr>
          </a:p>
          <a:p>
            <a:pPr>
              <a:lnSpc>
                <a:spcPct val="100000"/>
              </a:lnSpc>
            </a:pPr>
            <a:r>
              <a:rPr lang="en-US" sz="1400" u="sng" dirty="0">
                <a:latin typeface="Grotesque" panose="020B0504020202020204" pitchFamily="34" charset="0"/>
              </a:rPr>
              <a:t>Professional Exemption </a:t>
            </a:r>
          </a:p>
          <a:p>
            <a:pPr lvl="1">
              <a:lnSpc>
                <a:spcPct val="100000"/>
              </a:lnSpc>
              <a:spcBef>
                <a:spcPts val="0"/>
              </a:spcBef>
            </a:pPr>
            <a:r>
              <a:rPr lang="en-US" sz="1400" dirty="0">
                <a:latin typeface="Grotesque" panose="020B0504020202020204" pitchFamily="34" charset="0"/>
              </a:rPr>
              <a:t>The employee’s primary duty must be either (a) the performance of work requiring advanced knowledge (which is work that is predominantly intellectual in character and includes the consistent exercise of discretion and judgment) in a field of science or learning customarily acquired by a prolonged course of specialized intellectual instruction </a:t>
            </a:r>
            <a:r>
              <a:rPr lang="en-US" sz="1400" b="1" u="sng" dirty="0">
                <a:latin typeface="Grotesque" panose="020B0504020202020204" pitchFamily="34" charset="0"/>
              </a:rPr>
              <a:t>or</a:t>
            </a:r>
            <a:r>
              <a:rPr lang="en-US" sz="1400" dirty="0">
                <a:latin typeface="Grotesque" panose="020B0504020202020204" pitchFamily="34" charset="0"/>
              </a:rPr>
              <a:t> (b) Original and creative in character in a recognized field of artistic endeavor (as opposed to work which can be</a:t>
            </a:r>
          </a:p>
          <a:p>
            <a:pPr lvl="1">
              <a:lnSpc>
                <a:spcPct val="100000"/>
              </a:lnSpc>
              <a:spcBef>
                <a:spcPts val="0"/>
              </a:spcBef>
            </a:pPr>
            <a:r>
              <a:rPr lang="en-US" sz="1400" dirty="0">
                <a:latin typeface="Grotesque" panose="020B0504020202020204" pitchFamily="34" charset="0"/>
              </a:rPr>
              <a:t>produced by a person endowed with general manual or intellectual ability and training) and the result of which depends primarily on the invention, imagination or talent of the employee.</a:t>
            </a:r>
          </a:p>
          <a:p>
            <a:pPr marL="596900" lvl="1" indent="0">
              <a:lnSpc>
                <a:spcPct val="100000"/>
              </a:lnSpc>
              <a:spcBef>
                <a:spcPts val="0"/>
              </a:spcBef>
              <a:buNone/>
            </a:pPr>
            <a:endParaRPr lang="en-US" sz="1400" dirty="0">
              <a:latin typeface="Grotesque" panose="020B0504020202020204" pitchFamily="34" charset="0"/>
            </a:endParaRPr>
          </a:p>
          <a:p>
            <a:pPr>
              <a:lnSpc>
                <a:spcPct val="100000"/>
              </a:lnSpc>
            </a:pPr>
            <a:r>
              <a:rPr lang="en-US" sz="1400" u="sng" dirty="0">
                <a:latin typeface="Grotesque" panose="020B0504020202020204" pitchFamily="34" charset="0"/>
              </a:rPr>
              <a:t>Administrative Exemption</a:t>
            </a:r>
          </a:p>
          <a:p>
            <a:pPr lvl="1">
              <a:lnSpc>
                <a:spcPct val="100000"/>
              </a:lnSpc>
              <a:spcBef>
                <a:spcPts val="0"/>
              </a:spcBef>
              <a:spcAft>
                <a:spcPts val="600"/>
              </a:spcAft>
            </a:pPr>
            <a:r>
              <a:rPr lang="en-US" sz="1400" dirty="0">
                <a:latin typeface="Grotesque" panose="020B0504020202020204" pitchFamily="34" charset="0"/>
              </a:rPr>
              <a:t>The employee’s primary duty must be the performance of office or non-manual work that is directly related to the management or general business operations of the employer or the employer’s customers and the employee’s primary duty must include the exercise of discretion and independent judgment with respect to matters of significance.</a:t>
            </a:r>
          </a:p>
          <a:p>
            <a:pPr>
              <a:lnSpc>
                <a:spcPct val="100000"/>
              </a:lnSpc>
            </a:pPr>
            <a:r>
              <a:rPr lang="en-US" sz="1400" u="sng" dirty="0">
                <a:latin typeface="Grotesque" panose="020B0504020202020204" pitchFamily="34" charset="0"/>
              </a:rPr>
              <a:t>Executive Exemption</a:t>
            </a:r>
          </a:p>
          <a:p>
            <a:pPr lvl="1">
              <a:lnSpc>
                <a:spcPct val="100000"/>
              </a:lnSpc>
              <a:spcBef>
                <a:spcPts val="0"/>
              </a:spcBef>
              <a:spcAft>
                <a:spcPts val="600"/>
              </a:spcAft>
            </a:pPr>
            <a:r>
              <a:rPr lang="en-US" sz="1400" dirty="0">
                <a:latin typeface="Grotesque" panose="020B0504020202020204" pitchFamily="34" charset="0"/>
              </a:rPr>
              <a:t>The employee’s primary duty must be management of the enterprise or a customarily recognized department or subdivision thereof, the employee must customarily and regularly direct the work of 2 or more full-time employees (or their equivalents), and the employee must have the authority to hire or fire other employees, or to make suggestions or recommendations that are given particular weight as to the hiring, firing, advancement, promotion, or other change in status of other employees.</a:t>
            </a:r>
          </a:p>
        </p:txBody>
      </p:sp>
    </p:spTree>
    <p:extLst>
      <p:ext uri="{BB962C8B-B14F-4D97-AF65-F5344CB8AC3E}">
        <p14:creationId xmlns:p14="http://schemas.microsoft.com/office/powerpoint/2010/main" val="3858261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506770"/>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2895815" y="-173484"/>
            <a:ext cx="8793947" cy="1077218"/>
          </a:xfrm>
          <a:prstGeom prst="rect">
            <a:avLst/>
          </a:prstGeom>
          <a:noFill/>
        </p:spPr>
        <p:txBody>
          <a:bodyPr wrap="square" rtlCol="0">
            <a:spAutoFit/>
          </a:bodyPr>
          <a:lstStyle/>
          <a:p>
            <a:pPr algn="r"/>
            <a:r>
              <a:rPr lang="en-US" sz="3200" b="1" dirty="0">
                <a:solidFill>
                  <a:schemeClr val="bg1"/>
                </a:solidFill>
                <a:latin typeface="Grotesque" panose="020F0502020204030204" pitchFamily="34" charset="0"/>
                <a:cs typeface="Grotesque" panose="020F0502020204030204" pitchFamily="34" charset="0"/>
              </a:rPr>
              <a:t>Independent Contractors and Worker Misclassification</a:t>
            </a:r>
          </a:p>
        </p:txBody>
      </p:sp>
      <p:sp>
        <p:nvSpPr>
          <p:cNvPr id="4" name="TextBox 3">
            <a:extLst>
              <a:ext uri="{FF2B5EF4-FFF2-40B4-BE49-F238E27FC236}">
                <a16:creationId xmlns:a16="http://schemas.microsoft.com/office/drawing/2014/main" id="{A1F9103D-2B31-1503-FB93-B323DF693F1A}"/>
              </a:ext>
            </a:extLst>
          </p:cNvPr>
          <p:cNvSpPr txBox="1"/>
          <p:nvPr/>
        </p:nvSpPr>
        <p:spPr>
          <a:xfrm>
            <a:off x="513883" y="1237020"/>
            <a:ext cx="10839917" cy="3693319"/>
          </a:xfrm>
          <a:prstGeom prst="rect">
            <a:avLst/>
          </a:prstGeom>
          <a:noFill/>
        </p:spPr>
        <p:txBody>
          <a:bodyPr wrap="square">
            <a:spAutoFit/>
          </a:bodyPr>
          <a:lstStyle/>
          <a:p>
            <a:pPr algn="l"/>
            <a:r>
              <a:rPr lang="en-US" sz="1800" b="0" i="0" dirty="0">
                <a:solidFill>
                  <a:srgbClr val="212121"/>
                </a:solidFill>
                <a:effectLst/>
                <a:latin typeface="Grotesque" panose="020B0504020202020204" pitchFamily="34" charset="0"/>
              </a:rPr>
              <a:t>The U.S. Supreme Court has on a number of occasions indicated that there is no single rule or test for determining whether an individual is an independent contractor or an employee for purposes of the FLSA. The Court has held that it is the total activity or situation which controls. Among the factors which the Court has considered significant are:</a:t>
            </a:r>
          </a:p>
          <a:p>
            <a:pPr algn="l"/>
            <a:endParaRPr lang="en-US" sz="1800" b="0" i="0" dirty="0">
              <a:solidFill>
                <a:srgbClr val="212121"/>
              </a:solidFill>
              <a:effectLst/>
              <a:latin typeface="Grotesque" panose="020B0504020202020204" pitchFamily="34" charset="0"/>
            </a:endParaRPr>
          </a:p>
          <a:p>
            <a:pPr algn="l">
              <a:buFont typeface="+mj-lt"/>
              <a:buAutoNum type="arabicPeriod"/>
            </a:pPr>
            <a:r>
              <a:rPr lang="en-US" sz="1800" b="0" i="0" dirty="0">
                <a:solidFill>
                  <a:srgbClr val="212121"/>
                </a:solidFill>
                <a:effectLst/>
                <a:latin typeface="Grotesque" panose="020B0504020202020204" pitchFamily="34" charset="0"/>
              </a:rPr>
              <a:t>The extent to which the services rendered are an integral part of the principal's business.</a:t>
            </a:r>
          </a:p>
          <a:p>
            <a:pPr algn="l">
              <a:buFont typeface="+mj-lt"/>
              <a:buAutoNum type="arabicPeriod"/>
            </a:pPr>
            <a:r>
              <a:rPr lang="en-US" sz="1800" b="0" i="0" dirty="0">
                <a:solidFill>
                  <a:srgbClr val="212121"/>
                </a:solidFill>
                <a:effectLst/>
                <a:latin typeface="Grotesque" panose="020B0504020202020204" pitchFamily="34" charset="0"/>
              </a:rPr>
              <a:t>The permanency of the relationship.</a:t>
            </a:r>
          </a:p>
          <a:p>
            <a:pPr algn="l">
              <a:buFont typeface="+mj-lt"/>
              <a:buAutoNum type="arabicPeriod"/>
            </a:pPr>
            <a:r>
              <a:rPr lang="en-US" sz="1800" b="0" i="0" dirty="0">
                <a:solidFill>
                  <a:srgbClr val="212121"/>
                </a:solidFill>
                <a:effectLst/>
                <a:latin typeface="Grotesque" panose="020B0504020202020204" pitchFamily="34" charset="0"/>
              </a:rPr>
              <a:t>The amount of the alleged contractor's investment in facilities and equipment.</a:t>
            </a:r>
          </a:p>
          <a:p>
            <a:pPr algn="l">
              <a:buFont typeface="+mj-lt"/>
              <a:buAutoNum type="arabicPeriod"/>
            </a:pPr>
            <a:r>
              <a:rPr lang="en-US" sz="1800" b="0" i="0" dirty="0">
                <a:solidFill>
                  <a:srgbClr val="212121"/>
                </a:solidFill>
                <a:effectLst/>
                <a:latin typeface="Grotesque" panose="020B0504020202020204" pitchFamily="34" charset="0"/>
              </a:rPr>
              <a:t>The nature and degree of control by the principal.</a:t>
            </a:r>
          </a:p>
          <a:p>
            <a:pPr algn="l">
              <a:buFont typeface="+mj-lt"/>
              <a:buAutoNum type="arabicPeriod"/>
            </a:pPr>
            <a:r>
              <a:rPr lang="en-US" sz="1800" b="0" i="0" dirty="0">
                <a:solidFill>
                  <a:srgbClr val="212121"/>
                </a:solidFill>
                <a:effectLst/>
                <a:latin typeface="Grotesque" panose="020B0504020202020204" pitchFamily="34" charset="0"/>
              </a:rPr>
              <a:t>The alleged contractor's opportunities for profit and loss.</a:t>
            </a:r>
          </a:p>
          <a:p>
            <a:pPr algn="l">
              <a:buFont typeface="+mj-lt"/>
              <a:buAutoNum type="arabicPeriod"/>
            </a:pPr>
            <a:r>
              <a:rPr lang="en-US" sz="1800" b="0" i="0" dirty="0">
                <a:solidFill>
                  <a:srgbClr val="212121"/>
                </a:solidFill>
                <a:effectLst/>
                <a:latin typeface="Grotesque" panose="020B0504020202020204" pitchFamily="34" charset="0"/>
              </a:rPr>
              <a:t>The amount of initiative, judgment, or foresight in open market competition with others required for the success of the claimed independent contractor.</a:t>
            </a:r>
          </a:p>
          <a:p>
            <a:pPr algn="l">
              <a:buFont typeface="+mj-lt"/>
              <a:buAutoNum type="arabicPeriod"/>
            </a:pPr>
            <a:r>
              <a:rPr lang="en-US" sz="1800" b="0" i="0" dirty="0">
                <a:solidFill>
                  <a:srgbClr val="212121"/>
                </a:solidFill>
                <a:effectLst/>
                <a:latin typeface="Grotesque" panose="020B0504020202020204" pitchFamily="34" charset="0"/>
              </a:rPr>
              <a:t>The degree of independent business organization and operation.</a:t>
            </a:r>
          </a:p>
        </p:txBody>
      </p:sp>
    </p:spTree>
    <p:extLst>
      <p:ext uri="{BB962C8B-B14F-4D97-AF65-F5344CB8AC3E}">
        <p14:creationId xmlns:p14="http://schemas.microsoft.com/office/powerpoint/2010/main" val="3285526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with medium confidence">
            <a:extLst>
              <a:ext uri="{FF2B5EF4-FFF2-40B4-BE49-F238E27FC236}">
                <a16:creationId xmlns:a16="http://schemas.microsoft.com/office/drawing/2014/main" id="{5CEC2D33-A274-714C-9E3C-06427AE4E0F8}"/>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84231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table&#10;&#10;Description automatically generated">
            <a:extLst>
              <a:ext uri="{FF2B5EF4-FFF2-40B4-BE49-F238E27FC236}">
                <a16:creationId xmlns:a16="http://schemas.microsoft.com/office/drawing/2014/main" id="{E7936429-E787-4248-9B12-E931160DA67C}"/>
              </a:ext>
            </a:extLst>
          </p:cNvPr>
          <p:cNvPicPr>
            <a:picLocks noChangeAspect="1"/>
          </p:cNvPicPr>
          <p:nvPr/>
        </p:nvPicPr>
        <p:blipFill>
          <a:blip r:embed="rId2"/>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902A4861-8974-3140-81ED-504AD67D1056}"/>
              </a:ext>
            </a:extLst>
          </p:cNvPr>
          <p:cNvSpPr txBox="1"/>
          <p:nvPr/>
        </p:nvSpPr>
        <p:spPr>
          <a:xfrm>
            <a:off x="496358" y="483513"/>
            <a:ext cx="6736546" cy="861774"/>
          </a:xfrm>
          <a:prstGeom prst="rect">
            <a:avLst/>
          </a:prstGeom>
          <a:noFill/>
        </p:spPr>
        <p:txBody>
          <a:bodyPr wrap="square" rtlCol="0">
            <a:spAutoFit/>
          </a:bodyPr>
          <a:lstStyle/>
          <a:p>
            <a:r>
              <a:rPr lang="en-US" sz="5000" b="1" dirty="0">
                <a:solidFill>
                  <a:srgbClr val="143040"/>
                </a:solidFill>
                <a:latin typeface="Grotesque" panose="020F0502020204030204" pitchFamily="34" charset="0"/>
                <a:cs typeface="Grotesque" panose="020F0502020204030204" pitchFamily="34" charset="0"/>
              </a:rPr>
              <a:t>Minimum Wage</a:t>
            </a:r>
          </a:p>
        </p:txBody>
      </p:sp>
      <p:sp>
        <p:nvSpPr>
          <p:cNvPr id="5" name="TextBox 4">
            <a:extLst>
              <a:ext uri="{FF2B5EF4-FFF2-40B4-BE49-F238E27FC236}">
                <a16:creationId xmlns:a16="http://schemas.microsoft.com/office/drawing/2014/main" id="{04C81143-1445-5C41-ABB1-B40E3B2E0BDF}"/>
              </a:ext>
            </a:extLst>
          </p:cNvPr>
          <p:cNvSpPr txBox="1"/>
          <p:nvPr/>
        </p:nvSpPr>
        <p:spPr>
          <a:xfrm>
            <a:off x="496358" y="1542395"/>
            <a:ext cx="9562043" cy="5324535"/>
          </a:xfrm>
          <a:prstGeom prst="rect">
            <a:avLst/>
          </a:prstGeom>
          <a:noFill/>
        </p:spPr>
        <p:txBody>
          <a:bodyPr wrap="square" rtlCol="0">
            <a:spAutoFit/>
          </a:bodyPr>
          <a:lstStyle/>
          <a:p>
            <a:pPr marL="571500" indent="-571500">
              <a:buFont typeface="Arial" panose="020B0604020202020204" pitchFamily="34" charset="0"/>
              <a:buChar char="•"/>
            </a:pPr>
            <a:r>
              <a:rPr lang="en-US" sz="2400" b="1" dirty="0">
                <a:solidFill>
                  <a:srgbClr val="143040"/>
                </a:solidFill>
                <a:latin typeface="Grotesque" panose="020F0502020204030204" pitchFamily="34" charset="0"/>
                <a:cs typeface="Grotesque" panose="020F0502020204030204" pitchFamily="34" charset="0"/>
              </a:rPr>
              <a:t>Hospitality Employer</a:t>
            </a:r>
            <a:r>
              <a:rPr lang="en-US" sz="2000" dirty="0">
                <a:solidFill>
                  <a:srgbClr val="143040"/>
                </a:solidFill>
                <a:latin typeface="Grotesque" panose="020F0502020204030204" pitchFamily="34" charset="0"/>
                <a:cs typeface="Grotesque" panose="020F0502020204030204" pitchFamily="34" charset="0"/>
              </a:rPr>
              <a:t>: </a:t>
            </a:r>
            <a:r>
              <a:rPr lang="en-US" sz="1600" dirty="0">
                <a:solidFill>
                  <a:srgbClr val="143040"/>
                </a:solidFill>
                <a:latin typeface="Grotesque" panose="020F0502020204030204" pitchFamily="34" charset="0"/>
                <a:cs typeface="Grotesque" panose="020F0502020204030204" pitchFamily="34" charset="0"/>
              </a:rPr>
              <a:t>Any hotel or restaurant</a:t>
            </a:r>
          </a:p>
          <a:p>
            <a:pPr marL="571500" indent="-571500">
              <a:buFont typeface="Arial" panose="020B0604020202020204" pitchFamily="34" charset="0"/>
              <a:buChar char="•"/>
            </a:pPr>
            <a:r>
              <a:rPr lang="en-US" sz="2400" b="1" dirty="0">
                <a:solidFill>
                  <a:srgbClr val="143040"/>
                </a:solidFill>
                <a:latin typeface="Grotesque" panose="020F0502020204030204" pitchFamily="34" charset="0"/>
                <a:cs typeface="Grotesque" panose="020F0502020204030204" pitchFamily="34" charset="0"/>
              </a:rPr>
              <a:t>Covered Employees:</a:t>
            </a:r>
          </a:p>
          <a:p>
            <a:pPr marL="1028700" lvl="1" indent="-571500">
              <a:buFont typeface="Arial" panose="020B0604020202020204" pitchFamily="34" charset="0"/>
              <a:buChar char="•"/>
            </a:pPr>
            <a:r>
              <a:rPr lang="en-US" sz="2000" u="sng" dirty="0">
                <a:solidFill>
                  <a:srgbClr val="143040"/>
                </a:solidFill>
                <a:latin typeface="Grotesque" panose="020F0502020204030204" pitchFamily="34" charset="0"/>
                <a:cs typeface="Grotesque" panose="020F0502020204030204" pitchFamily="34" charset="0"/>
              </a:rPr>
              <a:t>Service Employees</a:t>
            </a:r>
            <a:r>
              <a:rPr lang="en-US" sz="2000" dirty="0">
                <a:solidFill>
                  <a:srgbClr val="143040"/>
                </a:solidFill>
                <a:latin typeface="Grotesque" panose="020F0502020204030204" pitchFamily="34" charset="0"/>
                <a:cs typeface="Grotesque" panose="020F0502020204030204" pitchFamily="34" charset="0"/>
              </a:rPr>
              <a:t> -</a:t>
            </a:r>
            <a:r>
              <a:rPr lang="en-US" sz="1600" dirty="0">
                <a:solidFill>
                  <a:srgbClr val="143040"/>
                </a:solidFill>
                <a:latin typeface="Grotesque" panose="020F0502020204030204" pitchFamily="34" charset="0"/>
                <a:cs typeface="Grotesque" panose="020F0502020204030204" pitchFamily="34" charset="0"/>
              </a:rPr>
              <a:t>An employee who customarily receives tips at or above the Tip Threshold, but who is not a food service worker or Fast-Food Employee. </a:t>
            </a:r>
          </a:p>
          <a:p>
            <a:pPr marL="1028700" lvl="1" indent="-571500">
              <a:buFont typeface="Arial" panose="020B0604020202020204" pitchFamily="34" charset="0"/>
              <a:buChar char="•"/>
            </a:pPr>
            <a:r>
              <a:rPr lang="en-US" sz="2000" u="sng" dirty="0">
                <a:solidFill>
                  <a:srgbClr val="143040"/>
                </a:solidFill>
                <a:latin typeface="Grotesque" panose="020F0502020204030204" pitchFamily="34" charset="0"/>
                <a:cs typeface="Grotesque" panose="020F0502020204030204" pitchFamily="34" charset="0"/>
              </a:rPr>
              <a:t>Food Service Worker </a:t>
            </a:r>
            <a:r>
              <a:rPr lang="en-US" sz="2000" dirty="0">
                <a:solidFill>
                  <a:srgbClr val="143040"/>
                </a:solidFill>
                <a:latin typeface="Grotesque" panose="020F0502020204030204" pitchFamily="34" charset="0"/>
                <a:cs typeface="Grotesque" panose="020F0502020204030204" pitchFamily="34" charset="0"/>
              </a:rPr>
              <a:t>– </a:t>
            </a:r>
            <a:r>
              <a:rPr lang="en-US" sz="1600" dirty="0">
                <a:solidFill>
                  <a:srgbClr val="143040"/>
                </a:solidFill>
                <a:latin typeface="Grotesque" panose="020F0502020204030204" pitchFamily="34" charset="0"/>
                <a:cs typeface="Grotesque" panose="020F0502020204030204" pitchFamily="34" charset="0"/>
              </a:rPr>
              <a:t>an employee who (a) is primarily engaged in the serving of food or beverages to guests; and (b) regularly receives tips from such guests.</a:t>
            </a:r>
          </a:p>
          <a:p>
            <a:pPr marL="1028700" lvl="1" indent="-571500">
              <a:buFont typeface="Arial" panose="020B0604020202020204" pitchFamily="34" charset="0"/>
              <a:buChar char="•"/>
            </a:pPr>
            <a:r>
              <a:rPr lang="en-US" sz="2000" u="sng" dirty="0">
                <a:solidFill>
                  <a:srgbClr val="143040"/>
                </a:solidFill>
                <a:latin typeface="Grotesque" panose="020F0502020204030204" pitchFamily="34" charset="0"/>
                <a:cs typeface="Grotesque" panose="020F0502020204030204" pitchFamily="34" charset="0"/>
              </a:rPr>
              <a:t>Non-Service Employees</a:t>
            </a:r>
            <a:r>
              <a:rPr lang="en-US" sz="2000" dirty="0">
                <a:solidFill>
                  <a:srgbClr val="143040"/>
                </a:solidFill>
                <a:latin typeface="Grotesque" panose="020F0502020204030204" pitchFamily="34" charset="0"/>
                <a:cs typeface="Grotesque" panose="020F0502020204030204" pitchFamily="34" charset="0"/>
              </a:rPr>
              <a:t>- </a:t>
            </a:r>
            <a:r>
              <a:rPr lang="en-US" sz="1600" dirty="0">
                <a:solidFill>
                  <a:srgbClr val="143040"/>
                </a:solidFill>
                <a:latin typeface="Grotesque" panose="020F0502020204030204" pitchFamily="34" charset="0"/>
                <a:cs typeface="Grotesque" panose="020F0502020204030204" pitchFamily="34" charset="0"/>
              </a:rPr>
              <a:t>any employee who is neither a Food Service Worker nor a Service Employee</a:t>
            </a:r>
          </a:p>
          <a:p>
            <a:pPr marL="1028700" lvl="1" indent="-571500">
              <a:buFont typeface="Arial" panose="020B0604020202020204" pitchFamily="34" charset="0"/>
              <a:buChar char="•"/>
            </a:pPr>
            <a:r>
              <a:rPr lang="en-US" sz="2000" u="sng" dirty="0">
                <a:solidFill>
                  <a:srgbClr val="143040"/>
                </a:solidFill>
                <a:latin typeface="Grotesque" panose="020F0502020204030204" pitchFamily="34" charset="0"/>
                <a:cs typeface="Grotesque" panose="020F0502020204030204" pitchFamily="34" charset="0"/>
              </a:rPr>
              <a:t>Fast Food Employee</a:t>
            </a:r>
            <a:r>
              <a:rPr lang="en-US" sz="2000" dirty="0">
                <a:solidFill>
                  <a:srgbClr val="143040"/>
                </a:solidFill>
                <a:latin typeface="Grotesque" panose="020F0502020204030204" pitchFamily="34" charset="0"/>
                <a:cs typeface="Grotesque" panose="020F0502020204030204" pitchFamily="34" charset="0"/>
              </a:rPr>
              <a:t> - </a:t>
            </a:r>
            <a:r>
              <a:rPr lang="en-US" sz="1600" dirty="0">
                <a:solidFill>
                  <a:srgbClr val="143040"/>
                </a:solidFill>
                <a:latin typeface="Grotesque" panose="020F0502020204030204" pitchFamily="34" charset="0"/>
                <a:cs typeface="Grotesque" panose="020F0502020204030204" pitchFamily="34" charset="0"/>
              </a:rPr>
              <a:t>Any person employed or permitted to work at or for a Fast-Food Establishment by any employer where such person’s job duties include at least one of the following: customer service, cooking, food or drink preparation, delivery, security, stocking supplies or equipment, cleaning, or routine maintenance.</a:t>
            </a:r>
          </a:p>
          <a:p>
            <a:pPr lvl="1"/>
            <a:r>
              <a:rPr lang="en-US" sz="2000" i="1" dirty="0">
                <a:solidFill>
                  <a:srgbClr val="143040"/>
                </a:solidFill>
                <a:latin typeface="Grotesque" panose="020F0502020204030204" pitchFamily="34" charset="0"/>
                <a:cs typeface="Grotesque" panose="020F0502020204030204" pitchFamily="34" charset="0"/>
              </a:rPr>
              <a:t>**</a:t>
            </a:r>
            <a:r>
              <a:rPr lang="en-US" sz="1050" i="1" dirty="0">
                <a:solidFill>
                  <a:srgbClr val="143040"/>
                </a:solidFill>
                <a:latin typeface="Grotesque" panose="020F0502020204030204" pitchFamily="34" charset="0"/>
                <a:cs typeface="Grotesque" panose="020F0502020204030204" pitchFamily="34" charset="0"/>
              </a:rPr>
              <a:t>Determining whether a worker is a Service Employee or a Non-Service Employee must be made on a weekly basis, but no worker may be classified as a Service Employee on any day where he or she has been assigned to work in an occupation in which tips are not customarily received for 2 hours or more or for more than 20% of his or her shift, whichever is less.</a:t>
            </a:r>
          </a:p>
          <a:p>
            <a:pPr marL="571500" indent="-571500">
              <a:buFont typeface="Arial" panose="020B0604020202020204" pitchFamily="34" charset="0"/>
              <a:buChar char="•"/>
            </a:pPr>
            <a:r>
              <a:rPr lang="en-US" sz="2400" b="1" dirty="0">
                <a:solidFill>
                  <a:srgbClr val="143040"/>
                </a:solidFill>
                <a:latin typeface="Grotesque" panose="020F0502020204030204" pitchFamily="34" charset="0"/>
                <a:cs typeface="Grotesque" panose="020F0502020204030204" pitchFamily="34" charset="0"/>
              </a:rPr>
              <a:t>Exempt Employees</a:t>
            </a:r>
            <a:r>
              <a:rPr lang="en-US" sz="2000" b="1" dirty="0">
                <a:solidFill>
                  <a:srgbClr val="143040"/>
                </a:solidFill>
                <a:latin typeface="Grotesque" panose="020F0502020204030204" pitchFamily="34" charset="0"/>
                <a:cs typeface="Grotesque" panose="020F0502020204030204" pitchFamily="34" charset="0"/>
              </a:rPr>
              <a:t>:</a:t>
            </a:r>
          </a:p>
          <a:p>
            <a:pPr marL="1485900" lvl="2" indent="-571500">
              <a:buFont typeface="Arial" panose="020B0604020202020204" pitchFamily="34" charset="0"/>
              <a:buChar char="•"/>
            </a:pPr>
            <a:r>
              <a:rPr lang="en-US" sz="1600" dirty="0">
                <a:solidFill>
                  <a:srgbClr val="143040"/>
                </a:solidFill>
                <a:latin typeface="Grotesque" panose="020F0502020204030204" pitchFamily="34" charset="0"/>
                <a:cs typeface="Grotesque" panose="020F0502020204030204" pitchFamily="34" charset="0"/>
              </a:rPr>
              <a:t>Individuals exempt from overtime requirements</a:t>
            </a:r>
          </a:p>
          <a:p>
            <a:r>
              <a:rPr lang="en-US" sz="3600" dirty="0">
                <a:solidFill>
                  <a:srgbClr val="143040"/>
                </a:solidFill>
                <a:latin typeface="Grotesque" panose="020F0502020204030204" pitchFamily="34" charset="0"/>
                <a:cs typeface="Grotesque" panose="020F0502020204030204" pitchFamily="34" charset="0"/>
              </a:rPr>
              <a:t>	</a:t>
            </a:r>
          </a:p>
        </p:txBody>
      </p:sp>
    </p:spTree>
    <p:extLst>
      <p:ext uri="{BB962C8B-B14F-4D97-AF65-F5344CB8AC3E}">
        <p14:creationId xmlns:p14="http://schemas.microsoft.com/office/powerpoint/2010/main" val="3820247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6181345" y="335756"/>
            <a:ext cx="5420106"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Minimum Wage</a:t>
            </a:r>
          </a:p>
        </p:txBody>
      </p:sp>
      <p:sp>
        <p:nvSpPr>
          <p:cNvPr id="7" name="TextBox 6">
            <a:extLst>
              <a:ext uri="{FF2B5EF4-FFF2-40B4-BE49-F238E27FC236}">
                <a16:creationId xmlns:a16="http://schemas.microsoft.com/office/drawing/2014/main" id="{62214A5C-4FAF-A44B-B6B8-AFCA53EEB3CC}"/>
              </a:ext>
            </a:extLst>
          </p:cNvPr>
          <p:cNvSpPr txBox="1"/>
          <p:nvPr/>
        </p:nvSpPr>
        <p:spPr>
          <a:xfrm>
            <a:off x="414061" y="1519210"/>
            <a:ext cx="11587439" cy="2185214"/>
          </a:xfrm>
          <a:prstGeom prst="rect">
            <a:avLst/>
          </a:prstGeom>
          <a:noFill/>
        </p:spPr>
        <p:txBody>
          <a:bodyPr wrap="square" rtlCol="0">
            <a:spAutoFit/>
          </a:bodyPr>
          <a:lstStyle/>
          <a:p>
            <a:r>
              <a:rPr lang="en-US" sz="2000" dirty="0">
                <a:solidFill>
                  <a:srgbClr val="143040"/>
                </a:solidFill>
                <a:latin typeface="Grotesque" panose="020F0502020204030204" pitchFamily="34" charset="0"/>
                <a:cs typeface="Grotesque" panose="020F0502020204030204" pitchFamily="34" charset="0"/>
              </a:rPr>
              <a:t>The minimum wage must be paid per hour of work, up to 40 hours/week, based on the location of the employee’s work (not their residence) and, for some New York City establishments, the rate of minimum wage depends on the number of employees employed by the establishment.</a:t>
            </a:r>
          </a:p>
          <a:p>
            <a:endParaRPr lang="en-US" sz="2000" dirty="0">
              <a:solidFill>
                <a:srgbClr val="143040"/>
              </a:solidFill>
              <a:latin typeface="Grotesque" panose="020F0502020204030204" pitchFamily="34" charset="0"/>
              <a:cs typeface="Grotesque" panose="020F0502020204030204" pitchFamily="34" charset="0"/>
            </a:endParaRPr>
          </a:p>
          <a:p>
            <a:endParaRPr lang="en-US" sz="2000" dirty="0">
              <a:solidFill>
                <a:srgbClr val="143040"/>
              </a:solidFill>
              <a:latin typeface="Grotesque" panose="020F0502020204030204" pitchFamily="34" charset="0"/>
              <a:cs typeface="Grotesque" panose="020F0502020204030204" pitchFamily="34" charset="0"/>
            </a:endParaRPr>
          </a:p>
          <a:p>
            <a:endParaRPr lang="en-US" sz="3600" dirty="0">
              <a:solidFill>
                <a:srgbClr val="143040"/>
              </a:solidFill>
              <a:latin typeface="Grotesque" panose="020F0502020204030204" pitchFamily="34" charset="0"/>
              <a:cs typeface="Grotesque" panose="020F0502020204030204" pitchFamily="34" charset="0"/>
            </a:endParaRPr>
          </a:p>
        </p:txBody>
      </p:sp>
      <p:graphicFrame>
        <p:nvGraphicFramePr>
          <p:cNvPr id="3" name="Table 3">
            <a:extLst>
              <a:ext uri="{FF2B5EF4-FFF2-40B4-BE49-F238E27FC236}">
                <a16:creationId xmlns:a16="http://schemas.microsoft.com/office/drawing/2014/main" id="{21077D7A-B392-D680-D547-8BABB0300DBB}"/>
              </a:ext>
            </a:extLst>
          </p:cNvPr>
          <p:cNvGraphicFramePr>
            <a:graphicFrameLocks noGrp="1"/>
          </p:cNvGraphicFramePr>
          <p:nvPr>
            <p:extLst>
              <p:ext uri="{D42A27DB-BD31-4B8C-83A1-F6EECF244321}">
                <p14:modId xmlns:p14="http://schemas.microsoft.com/office/powerpoint/2010/main" val="2518000640"/>
              </p:ext>
            </p:extLst>
          </p:nvPr>
        </p:nvGraphicFramePr>
        <p:xfrm>
          <a:off x="414061" y="2687320"/>
          <a:ext cx="8483292" cy="1483360"/>
        </p:xfrm>
        <a:graphic>
          <a:graphicData uri="http://schemas.openxmlformats.org/drawingml/2006/table">
            <a:tbl>
              <a:tblPr firstRow="1" bandRow="1">
                <a:tableStyleId>{5C22544A-7EE6-4342-B048-85BDC9FD1C3A}</a:tableStyleId>
              </a:tblPr>
              <a:tblGrid>
                <a:gridCol w="4241646">
                  <a:extLst>
                    <a:ext uri="{9D8B030D-6E8A-4147-A177-3AD203B41FA5}">
                      <a16:colId xmlns:a16="http://schemas.microsoft.com/office/drawing/2014/main" val="1441478660"/>
                    </a:ext>
                  </a:extLst>
                </a:gridCol>
                <a:gridCol w="4241646">
                  <a:extLst>
                    <a:ext uri="{9D8B030D-6E8A-4147-A177-3AD203B41FA5}">
                      <a16:colId xmlns:a16="http://schemas.microsoft.com/office/drawing/2014/main" val="1753350036"/>
                    </a:ext>
                  </a:extLst>
                </a:gridCol>
              </a:tblGrid>
              <a:tr h="370840">
                <a:tc>
                  <a:txBody>
                    <a:bodyPr/>
                    <a:lstStyle/>
                    <a:p>
                      <a:r>
                        <a:rPr lang="en-US" dirty="0"/>
                        <a:t>Location</a:t>
                      </a:r>
                    </a:p>
                  </a:txBody>
                  <a:tcPr/>
                </a:tc>
                <a:tc>
                  <a:txBody>
                    <a:bodyPr/>
                    <a:lstStyle/>
                    <a:p>
                      <a:r>
                        <a:rPr lang="en-US" dirty="0"/>
                        <a:t>Minimum Wage </a:t>
                      </a:r>
                    </a:p>
                  </a:txBody>
                  <a:tcPr/>
                </a:tc>
                <a:extLst>
                  <a:ext uri="{0D108BD9-81ED-4DB2-BD59-A6C34878D82A}">
                    <a16:rowId xmlns:a16="http://schemas.microsoft.com/office/drawing/2014/main" val="4227317168"/>
                  </a:ext>
                </a:extLst>
              </a:tr>
              <a:tr h="370840">
                <a:tc>
                  <a:txBody>
                    <a:bodyPr/>
                    <a:lstStyle/>
                    <a:p>
                      <a:r>
                        <a:rPr lang="en-US" dirty="0"/>
                        <a:t>New York City</a:t>
                      </a:r>
                    </a:p>
                  </a:txBody>
                  <a:tcPr/>
                </a:tc>
                <a:tc>
                  <a:txBody>
                    <a:bodyPr/>
                    <a:lstStyle/>
                    <a:p>
                      <a:r>
                        <a:rPr lang="en-US" dirty="0"/>
                        <a:t>$15.00</a:t>
                      </a:r>
                    </a:p>
                  </a:txBody>
                  <a:tcPr/>
                </a:tc>
                <a:extLst>
                  <a:ext uri="{0D108BD9-81ED-4DB2-BD59-A6C34878D82A}">
                    <a16:rowId xmlns:a16="http://schemas.microsoft.com/office/drawing/2014/main" val="4037205544"/>
                  </a:ext>
                </a:extLst>
              </a:tr>
              <a:tr h="370840">
                <a:tc>
                  <a:txBody>
                    <a:bodyPr/>
                    <a:lstStyle/>
                    <a:p>
                      <a:r>
                        <a:rPr lang="en-US" dirty="0"/>
                        <a:t>Rest of NYS </a:t>
                      </a:r>
                    </a:p>
                  </a:txBody>
                  <a:tcPr/>
                </a:tc>
                <a:tc>
                  <a:txBody>
                    <a:bodyPr/>
                    <a:lstStyle/>
                    <a:p>
                      <a:r>
                        <a:rPr lang="en-US" dirty="0"/>
                        <a:t>$14.20</a:t>
                      </a:r>
                    </a:p>
                  </a:txBody>
                  <a:tcPr/>
                </a:tc>
                <a:extLst>
                  <a:ext uri="{0D108BD9-81ED-4DB2-BD59-A6C34878D82A}">
                    <a16:rowId xmlns:a16="http://schemas.microsoft.com/office/drawing/2014/main" val="1841369504"/>
                  </a:ext>
                </a:extLst>
              </a:tr>
              <a:tr h="370840">
                <a:tc>
                  <a:txBody>
                    <a:bodyPr/>
                    <a:lstStyle/>
                    <a:p>
                      <a:r>
                        <a:rPr lang="en-US" dirty="0"/>
                        <a:t>Fast Food Workers (all of New York State)</a:t>
                      </a:r>
                    </a:p>
                  </a:txBody>
                  <a:tcPr/>
                </a:tc>
                <a:tc>
                  <a:txBody>
                    <a:bodyPr/>
                    <a:lstStyle/>
                    <a:p>
                      <a:r>
                        <a:rPr lang="en-US" dirty="0"/>
                        <a:t>$15.00</a:t>
                      </a:r>
                    </a:p>
                  </a:txBody>
                  <a:tcPr/>
                </a:tc>
                <a:extLst>
                  <a:ext uri="{0D108BD9-81ED-4DB2-BD59-A6C34878D82A}">
                    <a16:rowId xmlns:a16="http://schemas.microsoft.com/office/drawing/2014/main" val="1118933926"/>
                  </a:ext>
                </a:extLst>
              </a:tr>
            </a:tbl>
          </a:graphicData>
        </a:graphic>
      </p:graphicFrame>
    </p:spTree>
    <p:extLst>
      <p:ext uri="{BB962C8B-B14F-4D97-AF65-F5344CB8AC3E}">
        <p14:creationId xmlns:p14="http://schemas.microsoft.com/office/powerpoint/2010/main" val="1420135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6181345" y="335756"/>
            <a:ext cx="5420106"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Tip Credit</a:t>
            </a:r>
          </a:p>
        </p:txBody>
      </p:sp>
      <p:sp>
        <p:nvSpPr>
          <p:cNvPr id="7" name="TextBox 6">
            <a:extLst>
              <a:ext uri="{FF2B5EF4-FFF2-40B4-BE49-F238E27FC236}">
                <a16:creationId xmlns:a16="http://schemas.microsoft.com/office/drawing/2014/main" id="{62214A5C-4FAF-A44B-B6B8-AFCA53EEB3CC}"/>
              </a:ext>
            </a:extLst>
          </p:cNvPr>
          <p:cNvSpPr txBox="1"/>
          <p:nvPr/>
        </p:nvSpPr>
        <p:spPr>
          <a:xfrm>
            <a:off x="414061" y="1519210"/>
            <a:ext cx="11659628" cy="5047536"/>
          </a:xfrm>
          <a:prstGeom prst="rect">
            <a:avLst/>
          </a:prstGeom>
          <a:noFill/>
        </p:spPr>
        <p:txBody>
          <a:bodyPr wrap="square" rtlCol="0">
            <a:spAutoFit/>
          </a:bodyPr>
          <a:lstStyle/>
          <a:p>
            <a:pPr marL="342900" indent="-3429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Under limited and specific circumstances, employers in the hospitality industry may be able to reduce their minimum wage obligation for their Food Service or Service Employees (but not Fast-Food Workers) by taking a “tip credit.”  The employer uses a portion of the employee’s tips to count towards the minimum wage and, therefore, the employer pays the employee a lower cash wage.</a:t>
            </a:r>
          </a:p>
          <a:p>
            <a:pPr marL="342900" indent="-342900">
              <a:buFont typeface="Arial" panose="020B0604020202020204" pitchFamily="34" charset="0"/>
              <a:buChar char="•"/>
            </a:pPr>
            <a:endParaRPr lang="en-US" sz="2200" dirty="0">
              <a:solidFill>
                <a:srgbClr val="143040"/>
              </a:solidFill>
              <a:latin typeface="Grotesque" panose="020F0502020204030204" pitchFamily="34" charset="0"/>
              <a:cs typeface="Grotesque" panose="020F0502020204030204" pitchFamily="34" charset="0"/>
            </a:endParaRPr>
          </a:p>
          <a:p>
            <a:pPr marL="342900" indent="-3429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But, if the employee’s cash wage and tips do not total up to at least minimum wage per hour, for all hours worked, the employer must make up the difference.</a:t>
            </a:r>
          </a:p>
          <a:p>
            <a:pPr marL="342900" indent="-342900">
              <a:buFont typeface="Arial" panose="020B0604020202020204" pitchFamily="34" charset="0"/>
              <a:buChar char="•"/>
            </a:pPr>
            <a:endParaRPr lang="en-US" sz="2200" dirty="0">
              <a:solidFill>
                <a:srgbClr val="143040"/>
              </a:solidFill>
              <a:latin typeface="Grotesque" panose="020F0502020204030204" pitchFamily="34" charset="0"/>
              <a:cs typeface="Grotesque" panose="020F0502020204030204" pitchFamily="34" charset="0"/>
            </a:endParaRPr>
          </a:p>
          <a:p>
            <a:pPr marL="342900" indent="-3429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Also, </a:t>
            </a:r>
            <a:r>
              <a:rPr lang="en-US" sz="2200" b="1" dirty="0">
                <a:solidFill>
                  <a:srgbClr val="143040"/>
                </a:solidFill>
                <a:latin typeface="Grotesque" panose="020F0502020204030204" pitchFamily="34" charset="0"/>
                <a:cs typeface="Grotesque" panose="020F0502020204030204" pitchFamily="34" charset="0"/>
              </a:rPr>
              <a:t>for some employees</a:t>
            </a:r>
            <a:r>
              <a:rPr lang="en-US" sz="2200" dirty="0">
                <a:solidFill>
                  <a:srgbClr val="143040"/>
                </a:solidFill>
                <a:latin typeface="Grotesque" panose="020F0502020204030204" pitchFamily="34" charset="0"/>
                <a:cs typeface="Grotesque" panose="020F0502020204030204" pitchFamily="34" charset="0"/>
              </a:rPr>
              <a:t>, New York Law requires that, in order for the employer to even take a tip credit, a tip threshold be met.  A tip threshold is the minimum amount of cash that an employee must earn in tips per hour.  The DOL establishes the amount of the tip threshold and employers bear the burden of proving the tip threshold was met. </a:t>
            </a:r>
          </a:p>
          <a:p>
            <a:endParaRPr lang="en-US" sz="3600" dirty="0">
              <a:solidFill>
                <a:srgbClr val="143040"/>
              </a:solidFill>
              <a:latin typeface="Grotesque" panose="020F0502020204030204" pitchFamily="34" charset="0"/>
              <a:cs typeface="Grotesque" panose="020F0502020204030204" pitchFamily="34" charset="0"/>
            </a:endParaRPr>
          </a:p>
        </p:txBody>
      </p:sp>
    </p:spTree>
    <p:extLst>
      <p:ext uri="{BB962C8B-B14F-4D97-AF65-F5344CB8AC3E}">
        <p14:creationId xmlns:p14="http://schemas.microsoft.com/office/powerpoint/2010/main" val="3343340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4919472" y="335756"/>
            <a:ext cx="6681979"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Loss of Tip Credit</a:t>
            </a:r>
          </a:p>
        </p:txBody>
      </p:sp>
      <p:sp>
        <p:nvSpPr>
          <p:cNvPr id="7" name="TextBox 6">
            <a:extLst>
              <a:ext uri="{FF2B5EF4-FFF2-40B4-BE49-F238E27FC236}">
                <a16:creationId xmlns:a16="http://schemas.microsoft.com/office/drawing/2014/main" id="{62214A5C-4FAF-A44B-B6B8-AFCA53EEB3CC}"/>
              </a:ext>
            </a:extLst>
          </p:cNvPr>
          <p:cNvSpPr txBox="1"/>
          <p:nvPr/>
        </p:nvSpPr>
        <p:spPr>
          <a:xfrm>
            <a:off x="414061" y="1519210"/>
            <a:ext cx="11659628" cy="2339102"/>
          </a:xfrm>
          <a:prstGeom prst="rect">
            <a:avLst/>
          </a:prstGeom>
          <a:noFill/>
        </p:spPr>
        <p:txBody>
          <a:bodyPr wrap="square" rtlCol="0">
            <a:spAutoFit/>
          </a:bodyPr>
          <a:lstStyle/>
          <a:p>
            <a:pPr marL="342900" indent="-3429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A hospitality industry employer may not take a tip credit against its minimum wage obligations for a Food Service Worker or a Service Employee </a:t>
            </a:r>
            <a:r>
              <a:rPr lang="en-US" sz="2200" b="1" u="sng" dirty="0">
                <a:solidFill>
                  <a:srgbClr val="143040"/>
                </a:solidFill>
                <a:latin typeface="Grotesque" panose="020F0502020204030204" pitchFamily="34" charset="0"/>
                <a:cs typeface="Grotesque" panose="020F0502020204030204" pitchFamily="34" charset="0"/>
              </a:rPr>
              <a:t>on any day</a:t>
            </a:r>
            <a:r>
              <a:rPr lang="en-US" sz="2200" b="1" dirty="0">
                <a:solidFill>
                  <a:srgbClr val="143040"/>
                </a:solidFill>
                <a:latin typeface="Grotesque" panose="020F0502020204030204" pitchFamily="34" charset="0"/>
                <a:cs typeface="Grotesque" panose="020F0502020204030204" pitchFamily="34" charset="0"/>
              </a:rPr>
              <a:t> </a:t>
            </a:r>
            <a:r>
              <a:rPr lang="en-US" sz="2200" dirty="0">
                <a:solidFill>
                  <a:srgbClr val="143040"/>
                </a:solidFill>
                <a:latin typeface="Grotesque" panose="020F0502020204030204" pitchFamily="34" charset="0"/>
                <a:cs typeface="Grotesque" panose="020F0502020204030204" pitchFamily="34" charset="0"/>
              </a:rPr>
              <a:t>where he or she works in a non-tipped occupation for the lesser of:</a:t>
            </a:r>
          </a:p>
          <a:p>
            <a:pPr marL="800100" lvl="1" indent="-3429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2 hours or more; or</a:t>
            </a:r>
          </a:p>
          <a:p>
            <a:pPr marL="800100" lvl="1" indent="-342900">
              <a:buFont typeface="Arial" panose="020B0604020202020204" pitchFamily="34" charset="0"/>
              <a:buChar char="•"/>
            </a:pPr>
            <a:r>
              <a:rPr lang="en-US" sz="2200" dirty="0">
                <a:solidFill>
                  <a:srgbClr val="143040"/>
                </a:solidFill>
                <a:latin typeface="Grotesque" panose="020F0502020204030204" pitchFamily="34" charset="0"/>
                <a:cs typeface="Grotesque" panose="020F0502020204030204" pitchFamily="34" charset="0"/>
              </a:rPr>
              <a:t>more than 20% of his or her shift.</a:t>
            </a:r>
          </a:p>
          <a:p>
            <a:endParaRPr lang="en-US" sz="3600" dirty="0">
              <a:solidFill>
                <a:srgbClr val="143040"/>
              </a:solidFill>
              <a:latin typeface="Grotesque" panose="020F0502020204030204" pitchFamily="34" charset="0"/>
              <a:cs typeface="Grotesque" panose="020F0502020204030204" pitchFamily="34" charset="0"/>
            </a:endParaRPr>
          </a:p>
        </p:txBody>
      </p:sp>
    </p:spTree>
    <p:extLst>
      <p:ext uri="{BB962C8B-B14F-4D97-AF65-F5344CB8AC3E}">
        <p14:creationId xmlns:p14="http://schemas.microsoft.com/office/powerpoint/2010/main" val="11799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405EE-0652-CC4F-B2F7-ED013206A0AD}"/>
              </a:ext>
            </a:extLst>
          </p:cNvPr>
          <p:cNvSpPr>
            <a:spLocks noGrp="1"/>
          </p:cNvSpPr>
          <p:nvPr>
            <p:ph type="title"/>
          </p:nvPr>
        </p:nvSpPr>
        <p:spPr/>
        <p:txBody>
          <a:bodyPr/>
          <a:lstStyle/>
          <a:p>
            <a:endParaRPr lang="en-US"/>
          </a:p>
        </p:txBody>
      </p:sp>
      <p:pic>
        <p:nvPicPr>
          <p:cNvPr id="5" name="Content Placeholder 4" descr="Shape&#10;&#10;Description automatically generated with low confidence">
            <a:extLst>
              <a:ext uri="{FF2B5EF4-FFF2-40B4-BE49-F238E27FC236}">
                <a16:creationId xmlns:a16="http://schemas.microsoft.com/office/drawing/2014/main" id="{062B51CC-0C2F-904F-A9AB-045036E7C3C7}"/>
              </a:ext>
            </a:extLst>
          </p:cNvPr>
          <p:cNvPicPr>
            <a:picLocks noGrp="1" noChangeAspect="1"/>
          </p:cNvPicPr>
          <p:nvPr>
            <p:ph idx="1"/>
          </p:nvPr>
        </p:nvPicPr>
        <p:blipFill>
          <a:blip r:embed="rId2"/>
          <a:stretch>
            <a:fillRect/>
          </a:stretch>
        </p:blipFill>
        <p:spPr>
          <a:xfrm>
            <a:off x="0" y="-109728"/>
            <a:ext cx="12192000" cy="6858000"/>
          </a:xfrm>
        </p:spPr>
      </p:pic>
      <p:sp>
        <p:nvSpPr>
          <p:cNvPr id="6" name="TextBox 5">
            <a:extLst>
              <a:ext uri="{FF2B5EF4-FFF2-40B4-BE49-F238E27FC236}">
                <a16:creationId xmlns:a16="http://schemas.microsoft.com/office/drawing/2014/main" id="{8328C716-E7FE-EB4C-9186-7EB174794B8E}"/>
              </a:ext>
            </a:extLst>
          </p:cNvPr>
          <p:cNvSpPr txBox="1"/>
          <p:nvPr/>
        </p:nvSpPr>
        <p:spPr>
          <a:xfrm>
            <a:off x="4919472" y="335756"/>
            <a:ext cx="6681979" cy="861774"/>
          </a:xfrm>
          <a:prstGeom prst="rect">
            <a:avLst/>
          </a:prstGeom>
          <a:noFill/>
        </p:spPr>
        <p:txBody>
          <a:bodyPr wrap="square" rtlCol="0">
            <a:spAutoFit/>
          </a:bodyPr>
          <a:lstStyle/>
          <a:p>
            <a:pPr algn="r"/>
            <a:r>
              <a:rPr lang="en-US" sz="5000" b="1" dirty="0">
                <a:solidFill>
                  <a:schemeClr val="bg1"/>
                </a:solidFill>
                <a:latin typeface="Grotesque" panose="020F0502020204030204" pitchFamily="34" charset="0"/>
                <a:cs typeface="Grotesque" panose="020F0502020204030204" pitchFamily="34" charset="0"/>
              </a:rPr>
              <a:t>Taxability of Tips</a:t>
            </a:r>
          </a:p>
        </p:txBody>
      </p:sp>
      <p:sp>
        <p:nvSpPr>
          <p:cNvPr id="7" name="TextBox 6">
            <a:extLst>
              <a:ext uri="{FF2B5EF4-FFF2-40B4-BE49-F238E27FC236}">
                <a16:creationId xmlns:a16="http://schemas.microsoft.com/office/drawing/2014/main" id="{62214A5C-4FAF-A44B-B6B8-AFCA53EEB3CC}"/>
              </a:ext>
            </a:extLst>
          </p:cNvPr>
          <p:cNvSpPr txBox="1"/>
          <p:nvPr/>
        </p:nvSpPr>
        <p:spPr>
          <a:xfrm>
            <a:off x="414061" y="1519210"/>
            <a:ext cx="11659628" cy="4478149"/>
          </a:xfrm>
          <a:prstGeom prst="rect">
            <a:avLst/>
          </a:prstGeom>
          <a:noFill/>
        </p:spPr>
        <p:txBody>
          <a:bodyPr wrap="square" rtlCol="0">
            <a:spAutoFit/>
          </a:bodyPr>
          <a:lstStyle/>
          <a:p>
            <a:pPr algn="l"/>
            <a:r>
              <a:rPr lang="en-US" sz="1900" b="0" i="0" dirty="0">
                <a:solidFill>
                  <a:srgbClr val="1B1B1B"/>
                </a:solidFill>
                <a:effectLst/>
                <a:latin typeface="Grotesque" panose="020B0504020202020204" pitchFamily="34" charset="0"/>
              </a:rPr>
              <a:t>From the IRS’s standpoint, tips mean:</a:t>
            </a:r>
          </a:p>
          <a:p>
            <a:pPr marL="342900" indent="-342900" algn="l">
              <a:buFont typeface="Arial" panose="020B0604020202020204" pitchFamily="34" charset="0"/>
              <a:buChar char="•"/>
            </a:pPr>
            <a:r>
              <a:rPr lang="en-US" sz="1900" b="0" i="0" dirty="0">
                <a:solidFill>
                  <a:srgbClr val="1B1B1B"/>
                </a:solidFill>
                <a:effectLst/>
                <a:latin typeface="Grotesque" panose="020B0504020202020204" pitchFamily="34" charset="0"/>
              </a:rPr>
              <a:t>Cash tips received directly from customers (including any credit card tips or tips received under tip-sharing arrangements)</a:t>
            </a:r>
          </a:p>
          <a:p>
            <a:pPr marL="342900" indent="-342900" algn="l">
              <a:buFont typeface="Arial" panose="020B0604020202020204" pitchFamily="34" charset="0"/>
              <a:buChar char="•"/>
            </a:pPr>
            <a:r>
              <a:rPr lang="en-US" sz="1900" b="0" i="0" dirty="0">
                <a:solidFill>
                  <a:srgbClr val="1B1B1B"/>
                </a:solidFill>
                <a:effectLst/>
                <a:latin typeface="Grotesque" panose="020B0504020202020204" pitchFamily="34" charset="0"/>
              </a:rPr>
              <a:t>Tips from customers who leave a tip through electronic settlement or payment. This includes a credit card, debit card, gift card or any other electronic payment method.</a:t>
            </a:r>
          </a:p>
          <a:p>
            <a:pPr marL="342900" indent="-342900" algn="l">
              <a:buFont typeface="Arial" panose="020B0604020202020204" pitchFamily="34" charset="0"/>
              <a:buChar char="•"/>
            </a:pPr>
            <a:r>
              <a:rPr lang="en-US" sz="1900" b="0" i="0" dirty="0">
                <a:solidFill>
                  <a:srgbClr val="1B1B1B"/>
                </a:solidFill>
                <a:effectLst/>
                <a:latin typeface="Grotesque" panose="020B0504020202020204" pitchFamily="34" charset="0"/>
              </a:rPr>
              <a:t>The value of any noncash tips, such as tickets or other items of value.</a:t>
            </a:r>
          </a:p>
          <a:p>
            <a:pPr marL="342900" indent="-342900" algn="l">
              <a:buFont typeface="Arial" panose="020B0604020202020204" pitchFamily="34" charset="0"/>
              <a:buChar char="•"/>
            </a:pPr>
            <a:r>
              <a:rPr lang="en-US" sz="1900" b="0" i="0" dirty="0">
                <a:solidFill>
                  <a:srgbClr val="1B1B1B"/>
                </a:solidFill>
                <a:effectLst/>
                <a:latin typeface="Grotesque" panose="020B0504020202020204" pitchFamily="34" charset="0"/>
              </a:rPr>
              <a:t>Tip amounts received from other employees paid out through tip pools, tip splitting, or other formal/informal tip sharing arrangement.</a:t>
            </a:r>
          </a:p>
          <a:p>
            <a:pPr algn="l"/>
            <a:endParaRPr lang="en-US" sz="1900" b="0" i="0" dirty="0">
              <a:solidFill>
                <a:srgbClr val="1B1B1B"/>
              </a:solidFill>
              <a:effectLst/>
              <a:latin typeface="Grotesque" panose="020B0504020202020204" pitchFamily="34" charset="0"/>
            </a:endParaRPr>
          </a:p>
          <a:p>
            <a:pPr algn="l"/>
            <a:r>
              <a:rPr lang="en-US" sz="1900" b="0" i="0" dirty="0">
                <a:solidFill>
                  <a:srgbClr val="1B1B1B"/>
                </a:solidFill>
                <a:effectLst/>
                <a:latin typeface="Grotesque" panose="020B0504020202020204" pitchFamily="34" charset="0"/>
              </a:rPr>
              <a:t>All cash and non-cash tips an received by an employee are income and are subject to Federal income taxes. All cash tips received by an employee in any calendar month are subject to social security and Medicare taxes. </a:t>
            </a:r>
          </a:p>
          <a:p>
            <a:pPr algn="l"/>
            <a:endParaRPr lang="en-US" sz="1900" b="0" i="0" dirty="0">
              <a:solidFill>
                <a:srgbClr val="1B1B1B"/>
              </a:solidFill>
              <a:effectLst/>
              <a:latin typeface="Grotesque" panose="020B0504020202020204" pitchFamily="34" charset="0"/>
            </a:endParaRPr>
          </a:p>
          <a:p>
            <a:pPr algn="l"/>
            <a:r>
              <a:rPr lang="en-US" sz="1900" b="0" i="0" dirty="0">
                <a:solidFill>
                  <a:srgbClr val="1B1B1B"/>
                </a:solidFill>
                <a:effectLst/>
                <a:latin typeface="Grotesque" panose="020B0504020202020204" pitchFamily="34" charset="0"/>
              </a:rPr>
              <a:t>If the total tips received by the employee during a single calendar month by a single employer are less than $20, then these tips are not required to be reported and taxes are not required to be withheld. </a:t>
            </a:r>
            <a:endParaRPr lang="en-US" sz="1900" dirty="0">
              <a:solidFill>
                <a:srgbClr val="143040"/>
              </a:solidFill>
              <a:latin typeface="Grotesque" panose="020B0504020202020204" pitchFamily="34" charset="0"/>
              <a:cs typeface="Grotesque" panose="020F0502020204030204" pitchFamily="34" charset="0"/>
            </a:endParaRPr>
          </a:p>
        </p:txBody>
      </p:sp>
    </p:spTree>
    <p:extLst>
      <p:ext uri="{BB962C8B-B14F-4D97-AF65-F5344CB8AC3E}">
        <p14:creationId xmlns:p14="http://schemas.microsoft.com/office/powerpoint/2010/main" val="3948554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table&#10;&#10;Description automatically generated">
            <a:extLst>
              <a:ext uri="{FF2B5EF4-FFF2-40B4-BE49-F238E27FC236}">
                <a16:creationId xmlns:a16="http://schemas.microsoft.com/office/drawing/2014/main" id="{E7936429-E787-4248-9B12-E931160DA67C}"/>
              </a:ext>
            </a:extLst>
          </p:cNvPr>
          <p:cNvPicPr>
            <a:picLocks noChangeAspect="1"/>
          </p:cNvPicPr>
          <p:nvPr/>
        </p:nvPicPr>
        <p:blipFill>
          <a:blip r:embed="rId2"/>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902A4861-8974-3140-81ED-504AD67D1056}"/>
              </a:ext>
            </a:extLst>
          </p:cNvPr>
          <p:cNvSpPr txBox="1"/>
          <p:nvPr/>
        </p:nvSpPr>
        <p:spPr>
          <a:xfrm>
            <a:off x="496358" y="483513"/>
            <a:ext cx="4047067" cy="861774"/>
          </a:xfrm>
          <a:prstGeom prst="rect">
            <a:avLst/>
          </a:prstGeom>
          <a:noFill/>
        </p:spPr>
        <p:txBody>
          <a:bodyPr wrap="square" rtlCol="0">
            <a:spAutoFit/>
          </a:bodyPr>
          <a:lstStyle/>
          <a:p>
            <a:r>
              <a:rPr lang="en-US" sz="5000" b="1" dirty="0">
                <a:solidFill>
                  <a:srgbClr val="143040"/>
                </a:solidFill>
                <a:latin typeface="Grotesque" panose="020F0502020204030204" pitchFamily="34" charset="0"/>
                <a:cs typeface="Grotesque" panose="020F0502020204030204" pitchFamily="34" charset="0"/>
              </a:rPr>
              <a:t>Overtime</a:t>
            </a:r>
          </a:p>
        </p:txBody>
      </p:sp>
      <p:sp>
        <p:nvSpPr>
          <p:cNvPr id="5" name="TextBox 4">
            <a:extLst>
              <a:ext uri="{FF2B5EF4-FFF2-40B4-BE49-F238E27FC236}">
                <a16:creationId xmlns:a16="http://schemas.microsoft.com/office/drawing/2014/main" id="{04C81143-1445-5C41-ABB1-B40E3B2E0BDF}"/>
              </a:ext>
            </a:extLst>
          </p:cNvPr>
          <p:cNvSpPr txBox="1"/>
          <p:nvPr/>
        </p:nvSpPr>
        <p:spPr>
          <a:xfrm>
            <a:off x="496357" y="1828800"/>
            <a:ext cx="9459775"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Under federal and New York law, non-exempt employees must receive overtime pay for all hours worked above 40 per week.</a:t>
            </a:r>
          </a:p>
          <a:p>
            <a:endParaRPr lang="en-US" sz="2400" dirty="0">
              <a:solidFill>
                <a:srgbClr val="143040"/>
              </a:solidFill>
              <a:latin typeface="Grotesque" panose="020F0502020204030204" pitchFamily="34" charset="0"/>
              <a:cs typeface="Grotesque" panose="020F0502020204030204" pitchFamily="34" charset="0"/>
            </a:endParaRPr>
          </a:p>
          <a:p>
            <a:pPr marL="800100" lvl="1" indent="-3429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Employees who are “exempt” are exempt from this overtime requirement.  </a:t>
            </a:r>
            <a:r>
              <a:rPr lang="en-US" sz="2400" i="1" dirty="0">
                <a:solidFill>
                  <a:srgbClr val="143040"/>
                </a:solidFill>
                <a:latin typeface="Grotesque" panose="020F0502020204030204" pitchFamily="34" charset="0"/>
                <a:cs typeface="Grotesque" panose="020F0502020204030204" pitchFamily="34" charset="0"/>
              </a:rPr>
              <a:t>This presentation will cover the most common overtime exemptions later in the presentation. </a:t>
            </a:r>
          </a:p>
          <a:p>
            <a:pPr lvl="1"/>
            <a:endParaRPr lang="en-US" sz="2400" dirty="0">
              <a:solidFill>
                <a:srgbClr val="143040"/>
              </a:solidFill>
              <a:latin typeface="Grotesque" panose="020F0502020204030204" pitchFamily="34" charset="0"/>
              <a:cs typeface="Grotesque" panose="020F0502020204030204" pitchFamily="34" charset="0"/>
            </a:endParaRPr>
          </a:p>
          <a:p>
            <a:pPr marL="342900" indent="-342900">
              <a:buFont typeface="Arial" panose="020B0604020202020204" pitchFamily="34" charset="0"/>
              <a:buChar char="•"/>
            </a:pPr>
            <a:r>
              <a:rPr lang="en-US" sz="2400" dirty="0">
                <a:solidFill>
                  <a:srgbClr val="143040"/>
                </a:solidFill>
                <a:latin typeface="Grotesque" panose="020F0502020204030204" pitchFamily="34" charset="0"/>
                <a:cs typeface="Grotesque" panose="020F0502020204030204" pitchFamily="34" charset="0"/>
              </a:rPr>
              <a:t>Most employees are entitled to overtime. Any overtime that is owed must be paid at the same time that the employee’s regular wages for the week at issue are paid.</a:t>
            </a:r>
          </a:p>
        </p:txBody>
      </p:sp>
    </p:spTree>
    <p:extLst>
      <p:ext uri="{BB962C8B-B14F-4D97-AF65-F5344CB8AC3E}">
        <p14:creationId xmlns:p14="http://schemas.microsoft.com/office/powerpoint/2010/main" val="216669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table&#10;&#10;Description automatically generated">
            <a:extLst>
              <a:ext uri="{FF2B5EF4-FFF2-40B4-BE49-F238E27FC236}">
                <a16:creationId xmlns:a16="http://schemas.microsoft.com/office/drawing/2014/main" id="{E7936429-E787-4248-9B12-E931160DA67C}"/>
              </a:ext>
            </a:extLst>
          </p:cNvPr>
          <p:cNvPicPr>
            <a:picLocks noChangeAspect="1"/>
          </p:cNvPicPr>
          <p:nvPr/>
        </p:nvPicPr>
        <p:blipFill>
          <a:blip r:embed="rId2"/>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902A4861-8974-3140-81ED-504AD67D1056}"/>
              </a:ext>
            </a:extLst>
          </p:cNvPr>
          <p:cNvSpPr txBox="1"/>
          <p:nvPr/>
        </p:nvSpPr>
        <p:spPr>
          <a:xfrm>
            <a:off x="496358" y="483513"/>
            <a:ext cx="8864210" cy="861774"/>
          </a:xfrm>
          <a:prstGeom prst="rect">
            <a:avLst/>
          </a:prstGeom>
          <a:noFill/>
        </p:spPr>
        <p:txBody>
          <a:bodyPr wrap="square" rtlCol="0">
            <a:spAutoFit/>
          </a:bodyPr>
          <a:lstStyle/>
          <a:p>
            <a:r>
              <a:rPr lang="en-US" sz="5000" b="1" dirty="0">
                <a:solidFill>
                  <a:srgbClr val="143040"/>
                </a:solidFill>
                <a:latin typeface="Grotesque" panose="020F0502020204030204" pitchFamily="34" charset="0"/>
                <a:cs typeface="Grotesque" panose="020F0502020204030204" pitchFamily="34" charset="0"/>
              </a:rPr>
              <a:t>Calculating Overtime</a:t>
            </a:r>
          </a:p>
        </p:txBody>
      </p:sp>
      <p:sp>
        <p:nvSpPr>
          <p:cNvPr id="5" name="TextBox 4">
            <a:extLst>
              <a:ext uri="{FF2B5EF4-FFF2-40B4-BE49-F238E27FC236}">
                <a16:creationId xmlns:a16="http://schemas.microsoft.com/office/drawing/2014/main" id="{04C81143-1445-5C41-ABB1-B40E3B2E0BDF}"/>
              </a:ext>
            </a:extLst>
          </p:cNvPr>
          <p:cNvSpPr txBox="1"/>
          <p:nvPr/>
        </p:nvSpPr>
        <p:spPr>
          <a:xfrm>
            <a:off x="496357" y="1828800"/>
            <a:ext cx="10680980" cy="4524315"/>
          </a:xfrm>
          <a:prstGeom prst="rect">
            <a:avLst/>
          </a:prstGeom>
          <a:noFill/>
        </p:spPr>
        <p:txBody>
          <a:bodyPr wrap="square" rtlCol="0">
            <a:spAutoFit/>
          </a:bodyPr>
          <a:lstStyle/>
          <a:p>
            <a:pPr marL="571500" indent="-571500">
              <a:buFont typeface="Arial" panose="020B0604020202020204" pitchFamily="34" charset="0"/>
              <a:buChar char="•"/>
            </a:pPr>
            <a:r>
              <a:rPr lang="en-US" sz="3200" dirty="0">
                <a:solidFill>
                  <a:srgbClr val="143040"/>
                </a:solidFill>
                <a:latin typeface="Grotesque" panose="020F0502020204030204" pitchFamily="34" charset="0"/>
                <a:cs typeface="Grotesque" panose="020F0502020204030204" pitchFamily="34" charset="0"/>
              </a:rPr>
              <a:t>Overtime is computed as 1.5 times the employee’s “regular rate” of pay.  </a:t>
            </a:r>
          </a:p>
          <a:p>
            <a:pPr marL="571500" indent="-571500">
              <a:buFont typeface="Arial" panose="020B0604020202020204" pitchFamily="34" charset="0"/>
              <a:buChar char="•"/>
            </a:pPr>
            <a:r>
              <a:rPr lang="en-US" sz="3200" dirty="0">
                <a:solidFill>
                  <a:srgbClr val="143040"/>
                </a:solidFill>
                <a:latin typeface="Grotesque" panose="020F0502020204030204" pitchFamily="34" charset="0"/>
                <a:cs typeface="Grotesque" panose="020F0502020204030204" pitchFamily="34" charset="0"/>
              </a:rPr>
              <a:t>The regular rate of pay may be different from week to week. If the employee is paid one single rate for all work hours, then the “regular rate” computation is straightforward. But if the employee has multiple jobs and rates for those jobs during a single week, the regular rate must be computed each week before the overtime premium can be calculated.</a:t>
            </a:r>
          </a:p>
        </p:txBody>
      </p:sp>
    </p:spTree>
    <p:extLst>
      <p:ext uri="{BB962C8B-B14F-4D97-AF65-F5344CB8AC3E}">
        <p14:creationId xmlns:p14="http://schemas.microsoft.com/office/powerpoint/2010/main" val="1135921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2941</TotalTime>
  <Words>3168</Words>
  <Application>Microsoft Office PowerPoint</Application>
  <PresentationFormat>Widescreen</PresentationFormat>
  <Paragraphs>146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Grotesque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Emina Poricanin</cp:lastModifiedBy>
  <cp:revision>13</cp:revision>
  <dcterms:created xsi:type="dcterms:W3CDTF">2021-10-06T00:53:05Z</dcterms:created>
  <dcterms:modified xsi:type="dcterms:W3CDTF">2023-02-27T13:51:31Z</dcterms:modified>
</cp:coreProperties>
</file>